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301" r:id="rId28"/>
    <p:sldId id="282" r:id="rId29"/>
    <p:sldId id="283" r:id="rId30"/>
    <p:sldId id="284" r:id="rId31"/>
    <p:sldId id="285" r:id="rId32"/>
    <p:sldId id="286" r:id="rId33"/>
    <p:sldId id="287" r:id="rId34"/>
    <p:sldId id="302"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24" autoAdjust="0"/>
    <p:restoredTop sz="94660"/>
  </p:normalViewPr>
  <p:slideViewPr>
    <p:cSldViewPr>
      <p:cViewPr varScale="1">
        <p:scale>
          <a:sx n="69" d="100"/>
          <a:sy n="69" d="100"/>
        </p:scale>
        <p:origin x="-55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5534EFB2-54AC-410D-B049-39E5E4D4A6A0}"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534EFB2-54AC-410D-B049-39E5E4D4A6A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534EFB2-54AC-410D-B049-39E5E4D4A6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534EFB2-54AC-410D-B049-39E5E4D4A6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534EFB2-54AC-410D-B049-39E5E4D4A6A0}"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534EFB2-54AC-410D-B049-39E5E4D4A6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534EFB2-54AC-410D-B049-39E5E4D4A6A0}"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534EFB2-54AC-410D-B049-39E5E4D4A6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534EFB2-54AC-410D-B049-39E5E4D4A6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B6BCC3D-B759-424B-98E5-B84AB9850CCD}" type="datetimeFigureOut">
              <a:rPr lang="en-US" smtClean="0"/>
              <a:t>6/2/2006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534EFB2-54AC-410D-B049-39E5E4D4A6A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CB6BCC3D-B759-424B-98E5-B84AB9850CCD}" type="datetimeFigureOut">
              <a:rPr lang="en-US" smtClean="0"/>
              <a:t>6/2/2006</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5534EFB2-54AC-410D-B049-39E5E4D4A6A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CB6BCC3D-B759-424B-98E5-B84AB9850CCD}" type="datetimeFigureOut">
              <a:rPr lang="en-US" smtClean="0"/>
              <a:t>6/2/2006</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5534EFB2-54AC-410D-B049-39E5E4D4A6A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Conservative management of </a:t>
            </a:r>
            <a:r>
              <a:rPr lang="en-US" dirty="0" err="1" smtClean="0"/>
              <a:t>tempromandibular</a:t>
            </a:r>
            <a:r>
              <a:rPr lang="en-US" dirty="0" smtClean="0"/>
              <a:t> disorders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62164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emotional stress therapy</a:t>
            </a:r>
            <a:endParaRPr lang="en-US" dirty="0"/>
          </a:p>
        </p:txBody>
      </p:sp>
      <p:sp>
        <p:nvSpPr>
          <p:cNvPr id="3" name="Content Placeholder 2"/>
          <p:cNvSpPr>
            <a:spLocks noGrp="1"/>
          </p:cNvSpPr>
          <p:nvPr>
            <p:ph idx="1"/>
          </p:nvPr>
        </p:nvSpPr>
        <p:spPr/>
        <p:txBody>
          <a:bodyPr>
            <a:normAutofit lnSpcReduction="10000"/>
          </a:bodyPr>
          <a:lstStyle/>
          <a:p>
            <a:r>
              <a:rPr lang="en-US" dirty="0" smtClean="0"/>
              <a:t>Patient awareness</a:t>
            </a:r>
          </a:p>
          <a:p>
            <a:r>
              <a:rPr lang="en-US" dirty="0" smtClean="0"/>
              <a:t>Voluntary avoidance</a:t>
            </a:r>
          </a:p>
          <a:p>
            <a:r>
              <a:rPr lang="en-US" dirty="0" smtClean="0"/>
              <a:t>Relaxation therapy</a:t>
            </a:r>
          </a:p>
          <a:p>
            <a:pPr marL="582930" indent="-514350">
              <a:buFont typeface="+mj-lt"/>
              <a:buAutoNum type="arabicPeriod"/>
            </a:pPr>
            <a:r>
              <a:rPr lang="en-US" dirty="0" smtClean="0"/>
              <a:t>Substitutive ask the patient to perform any activity that he enjoys and removes him from a stressful situation.</a:t>
            </a:r>
          </a:p>
          <a:p>
            <a:pPr marL="582930" indent="-514350">
              <a:buFont typeface="+mj-lt"/>
              <a:buAutoNum type="arabicPeriod"/>
            </a:pPr>
            <a:r>
              <a:rPr lang="en-US" dirty="0" smtClean="0"/>
              <a:t>Active relaxation therapy: therapy that directly reduces muscle activity self hypnosis, meditation, biofeedback, negative feedback</a:t>
            </a:r>
            <a:endParaRPr lang="en-US" dirty="0"/>
          </a:p>
        </p:txBody>
      </p:sp>
    </p:spTree>
    <p:extLst>
      <p:ext uri="{BB962C8B-B14F-4D97-AF65-F5344CB8AC3E}">
        <p14:creationId xmlns:p14="http://schemas.microsoft.com/office/powerpoint/2010/main" val="39246811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1697736"/>
          </a:xfrm>
        </p:spPr>
        <p:txBody>
          <a:bodyPr>
            <a:normAutofit fontScale="90000"/>
          </a:bodyPr>
          <a:lstStyle/>
          <a:p>
            <a:pPr algn="ctr"/>
            <a:r>
              <a:rPr lang="en-US" dirty="0" smtClean="0"/>
              <a:t>Other considerations in treating </a:t>
            </a:r>
            <a:r>
              <a:rPr lang="en-US" dirty="0" err="1" smtClean="0"/>
              <a:t>parafunctional</a:t>
            </a:r>
            <a:r>
              <a:rPr lang="en-US" dirty="0" smtClean="0"/>
              <a:t> activity</a:t>
            </a:r>
            <a:endParaRPr lang="en-US" dirty="0"/>
          </a:p>
        </p:txBody>
      </p:sp>
      <p:sp>
        <p:nvSpPr>
          <p:cNvPr id="3" name="Content Placeholder 2"/>
          <p:cNvSpPr>
            <a:spLocks noGrp="1"/>
          </p:cNvSpPr>
          <p:nvPr>
            <p:ph idx="1"/>
          </p:nvPr>
        </p:nvSpPr>
        <p:spPr>
          <a:xfrm>
            <a:off x="914400" y="2514600"/>
            <a:ext cx="7772400" cy="3840960"/>
          </a:xfrm>
        </p:spPr>
        <p:txBody>
          <a:bodyPr>
            <a:normAutofit lnSpcReduction="10000"/>
          </a:bodyPr>
          <a:lstStyle/>
          <a:p>
            <a:pPr marL="68580" indent="0">
              <a:buNone/>
            </a:pPr>
            <a:r>
              <a:rPr lang="en-US" dirty="0" smtClean="0">
                <a:solidFill>
                  <a:schemeClr val="accent4">
                    <a:lumMod val="75000"/>
                  </a:schemeClr>
                </a:solidFill>
              </a:rPr>
              <a:t>Two types</a:t>
            </a:r>
            <a:r>
              <a:rPr lang="en-US" dirty="0" smtClean="0"/>
              <a:t>:</a:t>
            </a:r>
          </a:p>
          <a:p>
            <a:r>
              <a:rPr lang="en-US" b="1" u="sng" dirty="0" smtClean="0"/>
              <a:t> diurnal </a:t>
            </a:r>
            <a:r>
              <a:rPr lang="en-US" dirty="0" smtClean="0"/>
              <a:t>which may result from an </a:t>
            </a:r>
            <a:r>
              <a:rPr lang="en-US" dirty="0" err="1" smtClean="0"/>
              <a:t>occlusal</a:t>
            </a:r>
            <a:r>
              <a:rPr lang="en-US" dirty="0" smtClean="0"/>
              <a:t> interference and can be managed by either behavioral modification or when </a:t>
            </a:r>
            <a:r>
              <a:rPr lang="en-US" dirty="0" err="1" smtClean="0"/>
              <a:t>occlusal</a:t>
            </a:r>
            <a:r>
              <a:rPr lang="en-US" dirty="0" smtClean="0"/>
              <a:t> interferences are present by reversible </a:t>
            </a:r>
            <a:r>
              <a:rPr lang="en-US" dirty="0" err="1" smtClean="0"/>
              <a:t>occlusal</a:t>
            </a:r>
            <a:r>
              <a:rPr lang="en-US" dirty="0" smtClean="0"/>
              <a:t> therapy</a:t>
            </a:r>
            <a:r>
              <a:rPr lang="en-US" dirty="0"/>
              <a:t>.</a:t>
            </a:r>
            <a:r>
              <a:rPr lang="en-US" dirty="0" smtClean="0"/>
              <a:t> </a:t>
            </a:r>
          </a:p>
          <a:p>
            <a:r>
              <a:rPr lang="en-US" b="1" u="sng" dirty="0" smtClean="0"/>
              <a:t>nocturnal</a:t>
            </a:r>
            <a:r>
              <a:rPr lang="en-US" dirty="0" smtClean="0"/>
              <a:t> where the use of </a:t>
            </a:r>
            <a:r>
              <a:rPr lang="en-US" dirty="0" err="1" smtClean="0"/>
              <a:t>occlusal</a:t>
            </a:r>
            <a:r>
              <a:rPr lang="en-US" dirty="0" smtClean="0"/>
              <a:t> splint therapy can reduce  nocturnal bruxism.</a:t>
            </a:r>
            <a:endParaRPr lang="en-US" dirty="0"/>
          </a:p>
        </p:txBody>
      </p:sp>
    </p:spTree>
    <p:extLst>
      <p:ext uri="{BB962C8B-B14F-4D97-AF65-F5344CB8AC3E}">
        <p14:creationId xmlns:p14="http://schemas.microsoft.com/office/powerpoint/2010/main" val="2595480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Supportive therapy</a:t>
            </a:r>
            <a:endParaRPr lang="en-US" dirty="0"/>
          </a:p>
        </p:txBody>
      </p:sp>
      <p:sp>
        <p:nvSpPr>
          <p:cNvPr id="3" name="Content Placeholder 2"/>
          <p:cNvSpPr>
            <a:spLocks noGrp="1"/>
          </p:cNvSpPr>
          <p:nvPr>
            <p:ph idx="1"/>
          </p:nvPr>
        </p:nvSpPr>
        <p:spPr/>
        <p:txBody>
          <a:bodyPr/>
          <a:lstStyle/>
          <a:p>
            <a:pPr marL="582930" indent="-514350">
              <a:buFont typeface="+mj-lt"/>
              <a:buAutoNum type="arabicPeriod"/>
            </a:pPr>
            <a:r>
              <a:rPr lang="en-US" dirty="0" smtClean="0"/>
              <a:t>Pharmacologic therapy</a:t>
            </a:r>
          </a:p>
          <a:p>
            <a:pPr marL="582930" indent="-514350">
              <a:buFont typeface="+mj-lt"/>
              <a:buAutoNum type="arabicPeriod"/>
            </a:pPr>
            <a:r>
              <a:rPr lang="en-US" dirty="0" smtClean="0"/>
              <a:t>Physical therapy</a:t>
            </a:r>
            <a:endParaRPr lang="en-US" dirty="0"/>
          </a:p>
        </p:txBody>
      </p:sp>
    </p:spTree>
    <p:extLst>
      <p:ext uri="{BB962C8B-B14F-4D97-AF65-F5344CB8AC3E}">
        <p14:creationId xmlns:p14="http://schemas.microsoft.com/office/powerpoint/2010/main" val="3518087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Pharmacologic therapy</a:t>
            </a:r>
            <a:endParaRPr lang="en-US" dirty="0"/>
          </a:p>
        </p:txBody>
      </p:sp>
      <p:sp>
        <p:nvSpPr>
          <p:cNvPr id="3" name="Content Placeholder 2"/>
          <p:cNvSpPr>
            <a:spLocks noGrp="1"/>
          </p:cNvSpPr>
          <p:nvPr>
            <p:ph idx="1"/>
          </p:nvPr>
        </p:nvSpPr>
        <p:spPr/>
        <p:txBody>
          <a:bodyPr>
            <a:normAutofit fontScale="92500"/>
          </a:bodyPr>
          <a:lstStyle/>
          <a:p>
            <a:r>
              <a:rPr lang="en-US" dirty="0" smtClean="0"/>
              <a:t>Patients should be aware that medication does not always offer a solution to their problem.</a:t>
            </a:r>
          </a:p>
          <a:p>
            <a:r>
              <a:rPr lang="en-US" dirty="0" smtClean="0"/>
              <a:t>Medication in conjunction with appropriate physical therapy and definitive treatment does offer the most complete approach to many problems.</a:t>
            </a:r>
          </a:p>
          <a:p>
            <a:r>
              <a:rPr lang="en-US" dirty="0" smtClean="0"/>
              <a:t>It is recommended that when drugs are indicated they should be described at regular intervals for a specific period e.g. 3tid for two weeks</a:t>
            </a:r>
            <a:endParaRPr lang="en-US" dirty="0"/>
          </a:p>
        </p:txBody>
      </p:sp>
    </p:spTree>
    <p:extLst>
      <p:ext uri="{BB962C8B-B14F-4D97-AF65-F5344CB8AC3E}">
        <p14:creationId xmlns:p14="http://schemas.microsoft.com/office/powerpoint/2010/main" val="27260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medications given</a:t>
            </a:r>
            <a:endParaRPr lang="en-US" dirty="0"/>
          </a:p>
        </p:txBody>
      </p:sp>
      <p:sp>
        <p:nvSpPr>
          <p:cNvPr id="3" name="Content Placeholder 2"/>
          <p:cNvSpPr>
            <a:spLocks noGrp="1"/>
          </p:cNvSpPr>
          <p:nvPr>
            <p:ph idx="1"/>
          </p:nvPr>
        </p:nvSpPr>
        <p:spPr/>
        <p:txBody>
          <a:bodyPr>
            <a:normAutofit fontScale="55000" lnSpcReduction="20000"/>
          </a:bodyPr>
          <a:lstStyle/>
          <a:p>
            <a:pPr marL="582930" indent="-514350">
              <a:buFont typeface="+mj-lt"/>
              <a:buAutoNum type="arabicPeriod"/>
            </a:pPr>
            <a:r>
              <a:rPr lang="en-US" sz="3800" b="1" u="sng" dirty="0" smtClean="0"/>
              <a:t>Analgesic</a:t>
            </a:r>
            <a:r>
              <a:rPr lang="en-US" dirty="0" smtClean="0"/>
              <a:t>s like aspirin and substitutes</a:t>
            </a:r>
          </a:p>
          <a:p>
            <a:pPr marL="582930" indent="-514350">
              <a:buFont typeface="+mj-lt"/>
              <a:buAutoNum type="arabicPeriod"/>
            </a:pPr>
            <a:r>
              <a:rPr lang="en-US" sz="3800" b="1" u="sng" dirty="0" smtClean="0"/>
              <a:t>Tranquilizing agents</a:t>
            </a:r>
            <a:r>
              <a:rPr lang="en-US" dirty="0" smtClean="0"/>
              <a:t>: usually helpful when high levels of emotional stress  is usually suspected, the change the patients’ reaction to stress, the most common medication used is valium which should not be used more than 10 days, this medication is helpful to relax the muscles and decrease nocturnal </a:t>
            </a:r>
            <a:r>
              <a:rPr lang="en-US" dirty="0" err="1" smtClean="0"/>
              <a:t>parafunctional</a:t>
            </a:r>
            <a:r>
              <a:rPr lang="en-US" dirty="0" smtClean="0"/>
              <a:t> activity. Antidepressants may also be </a:t>
            </a:r>
            <a:r>
              <a:rPr lang="en-US" dirty="0" err="1" smtClean="0"/>
              <a:t>prescribedfor</a:t>
            </a:r>
            <a:r>
              <a:rPr lang="en-US" dirty="0" smtClean="0"/>
              <a:t> chronic pain therapy, these drugs are best left for professionals.</a:t>
            </a:r>
          </a:p>
          <a:p>
            <a:pPr marL="582930" indent="-514350">
              <a:buFont typeface="+mj-lt"/>
              <a:buAutoNum type="arabicPeriod"/>
            </a:pPr>
            <a:r>
              <a:rPr lang="en-US" sz="3800" b="1" u="sng" dirty="0" smtClean="0"/>
              <a:t>Local anesthetics </a:t>
            </a:r>
            <a:r>
              <a:rPr lang="en-US" dirty="0" smtClean="0"/>
              <a:t>( </a:t>
            </a:r>
            <a:r>
              <a:rPr lang="en-US" dirty="0" err="1" smtClean="0"/>
              <a:t>lidocaine</a:t>
            </a:r>
            <a:r>
              <a:rPr lang="en-US" dirty="0" smtClean="0"/>
              <a:t> or </a:t>
            </a:r>
            <a:r>
              <a:rPr lang="en-US" dirty="0" err="1" smtClean="0"/>
              <a:t>carbocaine</a:t>
            </a:r>
            <a:r>
              <a:rPr lang="en-US" dirty="0" smtClean="0"/>
              <a:t> without epinephrine) important for the treatment of </a:t>
            </a:r>
            <a:r>
              <a:rPr lang="en-US" dirty="0" err="1" smtClean="0"/>
              <a:t>myofacial</a:t>
            </a:r>
            <a:r>
              <a:rPr lang="en-US" dirty="0" smtClean="0"/>
              <a:t> trigger areas, injecting into the painful muscle may be both diagnostic and therapeutic. </a:t>
            </a:r>
          </a:p>
          <a:p>
            <a:pPr marL="582930" indent="-514350">
              <a:buFont typeface="+mj-lt"/>
              <a:buAutoNum type="arabicPeriod"/>
            </a:pPr>
            <a:r>
              <a:rPr lang="en-US" sz="3800" b="1" u="sng" dirty="0" smtClean="0"/>
              <a:t>Anti-</a:t>
            </a:r>
            <a:r>
              <a:rPr lang="en-US" sz="3800" b="1" u="sng" dirty="0" err="1" smtClean="0"/>
              <a:t>inflamatory</a:t>
            </a:r>
            <a:r>
              <a:rPr lang="en-US" sz="3800" b="1" u="sng" dirty="0" smtClean="0"/>
              <a:t> agents </a:t>
            </a:r>
            <a:r>
              <a:rPr lang="en-US" dirty="0" smtClean="0"/>
              <a:t>useful for inflammatory joint disorders and myositis should be taken for a min of 2 weeks in low doses</a:t>
            </a:r>
          </a:p>
          <a:p>
            <a:pPr marL="582930" indent="-514350">
              <a:buFont typeface="+mj-lt"/>
              <a:buAutoNum type="arabicPeriod"/>
            </a:pPr>
            <a:r>
              <a:rPr lang="en-US" sz="3800" b="1" u="sng" dirty="0" smtClean="0"/>
              <a:t>Injected </a:t>
            </a:r>
            <a:r>
              <a:rPr lang="en-US" sz="3800" b="1" u="sng" dirty="0"/>
              <a:t>agents</a:t>
            </a:r>
            <a:r>
              <a:rPr lang="en-US" dirty="0"/>
              <a:t> e.g. </a:t>
            </a:r>
            <a:r>
              <a:rPr lang="en-US" dirty="0" smtClean="0"/>
              <a:t>hydrocortisone</a:t>
            </a:r>
          </a:p>
          <a:p>
            <a:pPr marL="582930" indent="-514350">
              <a:buFont typeface="+mj-lt"/>
              <a:buAutoNum type="arabicPeriod"/>
            </a:pPr>
            <a:r>
              <a:rPr lang="en-US" sz="3800" b="1" u="sng" dirty="0" smtClean="0"/>
              <a:t>Muscle </a:t>
            </a:r>
            <a:r>
              <a:rPr lang="en-US" sz="3800" b="1" u="sng" dirty="0"/>
              <a:t>relaxant</a:t>
            </a:r>
            <a:r>
              <a:rPr lang="en-US" dirty="0"/>
              <a:t> placebo effect</a:t>
            </a:r>
          </a:p>
          <a:p>
            <a:pPr marL="68580" indent="0">
              <a:buNone/>
            </a:pPr>
            <a:endParaRPr lang="en-US" dirty="0"/>
          </a:p>
          <a:p>
            <a:pPr marL="582930" indent="-514350">
              <a:buFont typeface="+mj-lt"/>
              <a:buAutoNum type="arabicPeriod"/>
            </a:pPr>
            <a:endParaRPr lang="en-US" dirty="0" smtClean="0"/>
          </a:p>
        </p:txBody>
      </p:sp>
    </p:spTree>
    <p:extLst>
      <p:ext uri="{BB962C8B-B14F-4D97-AF65-F5344CB8AC3E}">
        <p14:creationId xmlns:p14="http://schemas.microsoft.com/office/powerpoint/2010/main" val="4288955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Physical therapy</a:t>
            </a:r>
            <a:endParaRPr lang="en-US"/>
          </a:p>
        </p:txBody>
      </p:sp>
      <p:sp>
        <p:nvSpPr>
          <p:cNvPr id="3" name="Content Placeholder 2"/>
          <p:cNvSpPr>
            <a:spLocks noGrp="1"/>
          </p:cNvSpPr>
          <p:nvPr>
            <p:ph idx="1"/>
          </p:nvPr>
        </p:nvSpPr>
        <p:spPr/>
        <p:txBody>
          <a:bodyPr>
            <a:normAutofit fontScale="85000" lnSpcReduction="10000"/>
          </a:bodyPr>
          <a:lstStyle/>
          <a:p>
            <a:r>
              <a:rPr lang="en-US" sz="3500" b="1" u="sng" dirty="0" smtClean="0"/>
              <a:t>Thermotherapy :</a:t>
            </a:r>
            <a:r>
              <a:rPr lang="en-US" dirty="0" smtClean="0"/>
              <a:t> heat increases circulation and causes </a:t>
            </a:r>
            <a:r>
              <a:rPr lang="en-US" dirty="0" err="1" smtClean="0"/>
              <a:t>vasodialation</a:t>
            </a:r>
            <a:r>
              <a:rPr lang="en-US" dirty="0" smtClean="0"/>
              <a:t> leading to reducing the symptoms. Ultrasound and diathermy are also types of thermotherapy but affect deeper in the tissues</a:t>
            </a:r>
          </a:p>
          <a:p>
            <a:r>
              <a:rPr lang="en-US" sz="3300" b="1" u="sng" dirty="0" smtClean="0"/>
              <a:t>Coolant therapy</a:t>
            </a:r>
            <a:r>
              <a:rPr lang="en-US" dirty="0" smtClean="0"/>
              <a:t>: cold encourages relaxation of the muscles, applied directly to the affected area but should not exceed 5 min( chloride spray)</a:t>
            </a:r>
          </a:p>
          <a:p>
            <a:r>
              <a:rPr lang="en-US" sz="3300" b="1" u="sng" dirty="0" smtClean="0"/>
              <a:t>Massage therapy</a:t>
            </a:r>
            <a:r>
              <a:rPr lang="en-US" dirty="0" smtClean="0"/>
              <a:t>: stimulates sensory nerves causing inhibitory influence on pain)</a:t>
            </a:r>
          </a:p>
          <a:p>
            <a:r>
              <a:rPr lang="en-US" sz="3300" b="1" u="sng" dirty="0" smtClean="0"/>
              <a:t>Electrical stimulation therapy</a:t>
            </a:r>
          </a:p>
          <a:p>
            <a:r>
              <a:rPr lang="en-US" sz="3300" b="1" u="sng" dirty="0" smtClean="0"/>
              <a:t>Relaxation therapy</a:t>
            </a:r>
          </a:p>
        </p:txBody>
      </p:sp>
    </p:spTree>
    <p:extLst>
      <p:ext uri="{BB962C8B-B14F-4D97-AF65-F5344CB8AC3E}">
        <p14:creationId xmlns:p14="http://schemas.microsoft.com/office/powerpoint/2010/main" val="3280664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Supportive therapy for dysfunction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Restrictive use: avoid painful movement</a:t>
            </a:r>
          </a:p>
          <a:p>
            <a:r>
              <a:rPr lang="en-US" dirty="0" smtClean="0"/>
              <a:t>Exercise                    </a:t>
            </a:r>
            <a:r>
              <a:rPr lang="en-US" dirty="0"/>
              <a:t> </a:t>
            </a:r>
            <a:r>
              <a:rPr lang="en-US" dirty="0" smtClean="0"/>
              <a:t>      active   </a:t>
            </a:r>
          </a:p>
          <a:p>
            <a:pPr marL="68580" indent="0">
              <a:buNone/>
            </a:pPr>
            <a:r>
              <a:rPr lang="en-US" dirty="0"/>
              <a:t> </a:t>
            </a:r>
            <a:r>
              <a:rPr lang="en-US" dirty="0" smtClean="0"/>
              <a:t>                                                  passive  </a:t>
            </a:r>
          </a:p>
          <a:p>
            <a:pPr marL="68580" indent="0">
              <a:buNone/>
            </a:pPr>
            <a:endParaRPr lang="en-US" dirty="0" smtClean="0"/>
          </a:p>
          <a:p>
            <a:pPr marL="68580" indent="0">
              <a:buNone/>
            </a:pPr>
            <a:endParaRPr lang="en-US" dirty="0"/>
          </a:p>
          <a:p>
            <a:pPr marL="68580" indent="0">
              <a:buNone/>
            </a:pPr>
            <a:r>
              <a:rPr lang="en-US" dirty="0" smtClean="0"/>
              <a:t>Active: </a:t>
            </a:r>
            <a:r>
              <a:rPr lang="en-US" dirty="0" err="1" smtClean="0"/>
              <a:t>assissted</a:t>
            </a:r>
            <a:r>
              <a:rPr lang="en-US" dirty="0" smtClean="0"/>
              <a:t> stretching</a:t>
            </a:r>
          </a:p>
          <a:p>
            <a:pPr marL="68580" indent="0">
              <a:buNone/>
            </a:pPr>
            <a:r>
              <a:rPr lang="en-US" dirty="0"/>
              <a:t> </a:t>
            </a:r>
            <a:r>
              <a:rPr lang="en-US" dirty="0" smtClean="0"/>
              <a:t>               resistant exercise</a:t>
            </a:r>
          </a:p>
          <a:p>
            <a:pPr marL="68580" indent="0">
              <a:buNone/>
            </a:pPr>
            <a:r>
              <a:rPr lang="en-US" dirty="0"/>
              <a:t> </a:t>
            </a:r>
            <a:r>
              <a:rPr lang="en-US" dirty="0" smtClean="0"/>
              <a:t>               clenching </a:t>
            </a:r>
            <a:r>
              <a:rPr lang="en-US" dirty="0" err="1" smtClean="0"/>
              <a:t>excercise</a:t>
            </a:r>
            <a:endParaRPr lang="en-US" dirty="0" smtClean="0"/>
          </a:p>
          <a:p>
            <a:pPr marL="68580" indent="0">
              <a:buNone/>
            </a:pPr>
            <a:r>
              <a:rPr lang="en-US" dirty="0"/>
              <a:t> </a:t>
            </a:r>
            <a:r>
              <a:rPr lang="en-US" dirty="0" smtClean="0"/>
              <a:t>              </a:t>
            </a:r>
          </a:p>
          <a:p>
            <a:pPr marL="68580" indent="0">
              <a:buNone/>
            </a:pPr>
            <a:r>
              <a:rPr lang="en-US" dirty="0"/>
              <a:t> </a:t>
            </a:r>
            <a:r>
              <a:rPr lang="en-US" dirty="0" smtClean="0"/>
              <a:t>                                           </a:t>
            </a:r>
          </a:p>
          <a:p>
            <a:pPr marL="68580" indent="0">
              <a:buNone/>
            </a:pPr>
            <a:r>
              <a:rPr lang="en-US" dirty="0"/>
              <a:t> </a:t>
            </a:r>
            <a:r>
              <a:rPr lang="en-US" dirty="0" smtClean="0"/>
              <a:t>                          </a:t>
            </a:r>
          </a:p>
          <a:p>
            <a:pPr marL="68580" indent="0">
              <a:buNone/>
            </a:pPr>
            <a:endParaRPr lang="en-US" dirty="0"/>
          </a:p>
          <a:p>
            <a:pPr marL="68580" indent="0">
              <a:buNone/>
            </a:pPr>
            <a:r>
              <a:rPr lang="en-US" dirty="0" smtClean="0"/>
              <a:t>                                                                                              </a:t>
            </a:r>
          </a:p>
        </p:txBody>
      </p:sp>
      <p:cxnSp>
        <p:nvCxnSpPr>
          <p:cNvPr id="5" name="Straight Arrow Connector 4"/>
          <p:cNvCxnSpPr/>
          <p:nvPr/>
        </p:nvCxnSpPr>
        <p:spPr>
          <a:xfrm>
            <a:off x="2438400" y="2327564"/>
            <a:ext cx="1219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438400" y="2673927"/>
            <a:ext cx="1219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8432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Treatment of acute muscle disorders</a:t>
            </a:r>
            <a:br>
              <a:rPr lang="en-US" dirty="0"/>
            </a:br>
            <a:endParaRPr lang="en-US" dirty="0"/>
          </a:p>
        </p:txBody>
      </p:sp>
      <p:sp>
        <p:nvSpPr>
          <p:cNvPr id="5" name="Subtitle 4"/>
          <p:cNvSpPr>
            <a:spLocks noGrp="1"/>
          </p:cNvSpPr>
          <p:nvPr>
            <p:ph type="subTitle" idx="1"/>
          </p:nvPr>
        </p:nvSpPr>
        <p:spPr>
          <a:xfrm>
            <a:off x="914400" y="2743200"/>
            <a:ext cx="7772400" cy="1371600"/>
          </a:xfrm>
        </p:spPr>
        <p:txBody>
          <a:bodyPr>
            <a:normAutofit/>
          </a:bodyPr>
          <a:lstStyle/>
          <a:p>
            <a:endParaRPr lang="en-US" sz="2400" dirty="0"/>
          </a:p>
        </p:txBody>
      </p:sp>
    </p:spTree>
    <p:extLst>
      <p:ext uri="{BB962C8B-B14F-4D97-AF65-F5344CB8AC3E}">
        <p14:creationId xmlns:p14="http://schemas.microsoft.com/office/powerpoint/2010/main" val="1011970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 splinting</a:t>
            </a:r>
            <a:endParaRPr lang="en-US" dirty="0"/>
          </a:p>
        </p:txBody>
      </p:sp>
      <p:sp>
        <p:nvSpPr>
          <p:cNvPr id="3" name="Content Placeholder 2"/>
          <p:cNvSpPr>
            <a:spLocks noGrp="1"/>
          </p:cNvSpPr>
          <p:nvPr>
            <p:ph idx="1"/>
          </p:nvPr>
        </p:nvSpPr>
        <p:spPr/>
        <p:txBody>
          <a:bodyPr>
            <a:normAutofit/>
          </a:bodyPr>
          <a:lstStyle/>
          <a:p>
            <a:pPr marL="68580" indent="0">
              <a:buNone/>
            </a:pPr>
            <a:r>
              <a:rPr lang="en-US" dirty="0" smtClean="0"/>
              <a:t>Patient reports pain with no restriction of movement.</a:t>
            </a:r>
            <a:endParaRPr lang="en-US" dirty="0"/>
          </a:p>
        </p:txBody>
      </p:sp>
    </p:spTree>
    <p:extLst>
      <p:ext uri="{BB962C8B-B14F-4D97-AF65-F5344CB8AC3E}">
        <p14:creationId xmlns:p14="http://schemas.microsoft.com/office/powerpoint/2010/main" val="1984647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normAutofit fontScale="92500" lnSpcReduction="10000"/>
          </a:bodyPr>
          <a:lstStyle/>
          <a:p>
            <a:pPr>
              <a:buFont typeface="Wingdings" pitchFamily="2" charset="2"/>
              <a:buChar char="q"/>
            </a:pPr>
            <a:r>
              <a:rPr lang="en-US" b="1" dirty="0" smtClean="0">
                <a:solidFill>
                  <a:schemeClr val="accent4">
                    <a:lumMod val="75000"/>
                  </a:schemeClr>
                </a:solidFill>
              </a:rPr>
              <a:t>Definitive treatment </a:t>
            </a:r>
            <a:r>
              <a:rPr lang="en-US" dirty="0" smtClean="0"/>
              <a:t>: treat the cause</a:t>
            </a:r>
          </a:p>
          <a:p>
            <a:pPr marL="68580" indent="0">
              <a:buNone/>
            </a:pPr>
            <a:r>
              <a:rPr lang="en-US" dirty="0" smtClean="0"/>
              <a:t>Splint therapy is indicated to relax muscles and disengage the teeth, which is worn during the times when </a:t>
            </a:r>
            <a:r>
              <a:rPr lang="en-US" dirty="0" err="1" smtClean="0"/>
              <a:t>parafunctional</a:t>
            </a:r>
            <a:r>
              <a:rPr lang="en-US" dirty="0" smtClean="0"/>
              <a:t> activity is suspected especially at night.</a:t>
            </a:r>
          </a:p>
          <a:p>
            <a:pPr>
              <a:buFont typeface="Wingdings" pitchFamily="2" charset="2"/>
              <a:buChar char="q"/>
            </a:pPr>
            <a:r>
              <a:rPr lang="en-US" b="1" dirty="0" smtClean="0">
                <a:solidFill>
                  <a:schemeClr val="accent4">
                    <a:lumMod val="75000"/>
                  </a:schemeClr>
                </a:solidFill>
              </a:rPr>
              <a:t>Supportive therapy</a:t>
            </a:r>
            <a:r>
              <a:rPr lang="en-US" b="1" dirty="0" smtClean="0"/>
              <a:t>: </a:t>
            </a:r>
            <a:r>
              <a:rPr lang="en-US" dirty="0" smtClean="0"/>
              <a:t>restrict movement</a:t>
            </a:r>
          </a:p>
          <a:p>
            <a:pPr marL="68580" indent="0">
              <a:buNone/>
            </a:pPr>
            <a:r>
              <a:rPr lang="en-US" dirty="0"/>
              <a:t> </a:t>
            </a:r>
            <a:r>
              <a:rPr lang="en-US" dirty="0" smtClean="0"/>
              <a:t>                                               soft diet</a:t>
            </a:r>
          </a:p>
          <a:p>
            <a:pPr marL="68580" indent="0">
              <a:buNone/>
            </a:pPr>
            <a:r>
              <a:rPr lang="en-US" dirty="0"/>
              <a:t> </a:t>
            </a:r>
            <a:r>
              <a:rPr lang="en-US" dirty="0" smtClean="0"/>
              <a:t>                                               short term pain medication                                                                 </a:t>
            </a:r>
          </a:p>
          <a:p>
            <a:pPr marL="68580" indent="0">
              <a:buNone/>
            </a:pPr>
            <a:r>
              <a:rPr lang="en-US" dirty="0"/>
              <a:t> </a:t>
            </a:r>
            <a:r>
              <a:rPr lang="en-US" dirty="0" smtClean="0"/>
              <a:t>                                                simple muscle relaxation therapy.</a:t>
            </a:r>
            <a:endParaRPr lang="en-US" dirty="0"/>
          </a:p>
        </p:txBody>
      </p:sp>
    </p:spTree>
    <p:extLst>
      <p:ext uri="{BB962C8B-B14F-4D97-AF65-F5344CB8AC3E}">
        <p14:creationId xmlns:p14="http://schemas.microsoft.com/office/powerpoint/2010/main" val="3097104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Interrelationship of various TMD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Accurately diagnosing and treating TM disorders can be a difficult and confusing task primarily because patients’ symptoms do not always fit into one classification</a:t>
            </a:r>
          </a:p>
          <a:p>
            <a:r>
              <a:rPr lang="en-US" dirty="0" smtClean="0"/>
              <a:t>In many patients one disorders contributes to another</a:t>
            </a:r>
          </a:p>
          <a:p>
            <a:pPr marL="68580" indent="0">
              <a:buNone/>
            </a:pPr>
            <a:r>
              <a:rPr lang="en-US" dirty="0" smtClean="0"/>
              <a:t>Acute muscle disorders                  disc interference disorders</a:t>
            </a:r>
          </a:p>
          <a:p>
            <a:pPr marL="68580" indent="0">
              <a:buNone/>
            </a:pPr>
            <a:r>
              <a:rPr lang="en-US" dirty="0" smtClean="0"/>
              <a:t>Trauma                 myositis</a:t>
            </a:r>
          </a:p>
          <a:p>
            <a:pPr marL="68580" indent="0">
              <a:buNone/>
            </a:pPr>
            <a:r>
              <a:rPr lang="en-US" dirty="0" smtClean="0"/>
              <a:t>Disc interference disorders                 acute muscle disorders                                                       inflammatory disorders</a:t>
            </a:r>
            <a:endParaRPr lang="en-US" dirty="0"/>
          </a:p>
        </p:txBody>
      </p:sp>
      <p:cxnSp>
        <p:nvCxnSpPr>
          <p:cNvPr id="5" name="Straight Arrow Connector 4"/>
          <p:cNvCxnSpPr/>
          <p:nvPr/>
        </p:nvCxnSpPr>
        <p:spPr>
          <a:xfrm>
            <a:off x="4495800" y="4191000"/>
            <a:ext cx="990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5257800" y="5410200"/>
            <a:ext cx="990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2438400" y="4953000"/>
            <a:ext cx="685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257800" y="5791200"/>
            <a:ext cx="990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63818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Myospasm</a:t>
            </a:r>
            <a:r>
              <a:rPr lang="en-US" dirty="0" smtClean="0"/>
              <a:t> </a:t>
            </a:r>
            <a:endParaRPr lang="en-US" dirty="0"/>
          </a:p>
        </p:txBody>
      </p:sp>
      <p:sp>
        <p:nvSpPr>
          <p:cNvPr id="3" name="Content Placeholder 2"/>
          <p:cNvSpPr>
            <a:spLocks noGrp="1"/>
          </p:cNvSpPr>
          <p:nvPr>
            <p:ph idx="1"/>
          </p:nvPr>
        </p:nvSpPr>
        <p:spPr/>
        <p:txBody>
          <a:bodyPr/>
          <a:lstStyle/>
          <a:p>
            <a:pPr>
              <a:buFont typeface="Wingdings" pitchFamily="2" charset="2"/>
              <a:buChar char="q"/>
            </a:pPr>
            <a:r>
              <a:rPr lang="en-US" b="1" dirty="0" smtClean="0">
                <a:solidFill>
                  <a:schemeClr val="accent4">
                    <a:lumMod val="75000"/>
                  </a:schemeClr>
                </a:solidFill>
              </a:rPr>
              <a:t>Etiology</a:t>
            </a:r>
            <a:r>
              <a:rPr lang="en-US" b="1" dirty="0" smtClean="0"/>
              <a:t>:</a:t>
            </a:r>
            <a:r>
              <a:rPr lang="en-US" dirty="0" smtClean="0"/>
              <a:t> when muscle splinting is not controlled ( pain persists more than 3 days without treatment) . Any of the etiologic factors that cause muscle splinting can lead to myositis. Most common causative factor is </a:t>
            </a:r>
            <a:r>
              <a:rPr lang="en-US" dirty="0" err="1" smtClean="0"/>
              <a:t>parafunctional</a:t>
            </a:r>
            <a:r>
              <a:rPr lang="en-US" dirty="0" smtClean="0"/>
              <a:t> activity.</a:t>
            </a:r>
            <a:r>
              <a:rPr lang="en-US" dirty="0"/>
              <a:t> </a:t>
            </a:r>
            <a:r>
              <a:rPr lang="en-US" dirty="0" smtClean="0"/>
              <a:t>Or constant deep pain input of various unrelated origins: dental neurologic, vascular.</a:t>
            </a:r>
          </a:p>
          <a:p>
            <a:pPr>
              <a:buFont typeface="Wingdings" pitchFamily="2" charset="2"/>
              <a:buChar char="q"/>
            </a:pPr>
            <a:r>
              <a:rPr lang="en-US" b="1" dirty="0" smtClean="0">
                <a:solidFill>
                  <a:schemeClr val="accent4">
                    <a:lumMod val="75000"/>
                  </a:schemeClr>
                </a:solidFill>
              </a:rPr>
              <a:t>Definitive treatment</a:t>
            </a:r>
            <a:r>
              <a:rPr lang="en-US" b="1" dirty="0" smtClean="0"/>
              <a:t>: </a:t>
            </a:r>
            <a:r>
              <a:rPr lang="en-US" dirty="0" smtClean="0"/>
              <a:t>treat the cause.</a:t>
            </a:r>
            <a:endParaRPr lang="en-US" b="1" dirty="0" smtClean="0"/>
          </a:p>
        </p:txBody>
      </p:sp>
    </p:spTree>
    <p:extLst>
      <p:ext uri="{BB962C8B-B14F-4D97-AF65-F5344CB8AC3E}">
        <p14:creationId xmlns:p14="http://schemas.microsoft.com/office/powerpoint/2010/main" val="6895656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68580" indent="0">
              <a:buNone/>
            </a:pPr>
            <a:r>
              <a:rPr lang="en-US" dirty="0" smtClean="0"/>
              <a:t>Whether it is </a:t>
            </a:r>
            <a:r>
              <a:rPr lang="en-US" dirty="0" err="1" smtClean="0"/>
              <a:t>parafunctional</a:t>
            </a:r>
            <a:r>
              <a:rPr lang="en-US" dirty="0" smtClean="0"/>
              <a:t>,  </a:t>
            </a:r>
            <a:r>
              <a:rPr lang="en-US" dirty="0" err="1" smtClean="0"/>
              <a:t>psycological</a:t>
            </a:r>
            <a:r>
              <a:rPr lang="en-US" dirty="0" smtClean="0"/>
              <a:t> or referred.</a:t>
            </a:r>
          </a:p>
          <a:p>
            <a:pPr>
              <a:buFont typeface="Wingdings" pitchFamily="2" charset="2"/>
              <a:buChar char="q"/>
            </a:pPr>
            <a:r>
              <a:rPr lang="en-US" b="1" dirty="0" smtClean="0">
                <a:solidFill>
                  <a:schemeClr val="accent4">
                    <a:lumMod val="75000"/>
                  </a:schemeClr>
                </a:solidFill>
              </a:rPr>
              <a:t>Supportive therapy</a:t>
            </a:r>
            <a:r>
              <a:rPr lang="en-US" dirty="0" smtClean="0"/>
              <a:t>: control pain</a:t>
            </a:r>
          </a:p>
          <a:p>
            <a:pPr marL="68580" indent="0">
              <a:buNone/>
            </a:pPr>
            <a:r>
              <a:rPr lang="en-US" dirty="0"/>
              <a:t> </a:t>
            </a:r>
            <a:r>
              <a:rPr lang="en-US" dirty="0" smtClean="0"/>
              <a:t>                                              restrict movement</a:t>
            </a:r>
          </a:p>
          <a:p>
            <a:pPr marL="68580" indent="0">
              <a:buNone/>
            </a:pPr>
            <a:r>
              <a:rPr lang="en-US" dirty="0"/>
              <a:t> </a:t>
            </a:r>
            <a:r>
              <a:rPr lang="en-US" dirty="0" smtClean="0"/>
              <a:t>                                               soft diet</a:t>
            </a:r>
          </a:p>
          <a:p>
            <a:pPr marL="68580" indent="0">
              <a:buNone/>
            </a:pPr>
            <a:r>
              <a:rPr lang="en-US" dirty="0"/>
              <a:t> </a:t>
            </a:r>
            <a:r>
              <a:rPr lang="en-US" dirty="0" smtClean="0"/>
              <a:t>                                               pain medication</a:t>
            </a:r>
          </a:p>
          <a:p>
            <a:pPr marL="68580" indent="0">
              <a:buNone/>
            </a:pPr>
            <a:r>
              <a:rPr lang="en-US" dirty="0"/>
              <a:t> </a:t>
            </a:r>
            <a:r>
              <a:rPr lang="en-US" dirty="0" smtClean="0"/>
              <a:t>                                               coolant therapy</a:t>
            </a:r>
          </a:p>
          <a:p>
            <a:pPr marL="68580" indent="0">
              <a:buNone/>
            </a:pPr>
            <a:r>
              <a:rPr lang="en-US" dirty="0"/>
              <a:t> </a:t>
            </a:r>
            <a:r>
              <a:rPr lang="en-US" dirty="0" smtClean="0"/>
              <a:t>                                               thermotherapy</a:t>
            </a:r>
          </a:p>
          <a:p>
            <a:pPr marL="68580" indent="0">
              <a:buNone/>
            </a:pPr>
            <a:r>
              <a:rPr lang="en-US" dirty="0"/>
              <a:t> </a:t>
            </a:r>
            <a:r>
              <a:rPr lang="en-US" dirty="0" smtClean="0"/>
              <a:t>                                               gentle massage</a:t>
            </a:r>
          </a:p>
          <a:p>
            <a:pPr marL="68580" indent="0">
              <a:buNone/>
            </a:pPr>
            <a:r>
              <a:rPr lang="en-US" dirty="0"/>
              <a:t> </a:t>
            </a:r>
            <a:r>
              <a:rPr lang="en-US" dirty="0" smtClean="0"/>
              <a:t>                                               electric muscle stimulation</a:t>
            </a:r>
          </a:p>
          <a:p>
            <a:pPr marL="68580" indent="0">
              <a:buNone/>
            </a:pPr>
            <a:r>
              <a:rPr lang="en-US" dirty="0"/>
              <a:t> </a:t>
            </a:r>
            <a:r>
              <a:rPr lang="en-US" dirty="0" smtClean="0"/>
              <a:t>                                               diazepam</a:t>
            </a:r>
          </a:p>
          <a:p>
            <a:pPr marL="68580" indent="0">
              <a:buNone/>
            </a:pPr>
            <a:r>
              <a:rPr lang="en-US" dirty="0"/>
              <a:t> </a:t>
            </a:r>
            <a:r>
              <a:rPr lang="en-US" dirty="0" smtClean="0"/>
              <a:t>                                               muscle </a:t>
            </a:r>
            <a:r>
              <a:rPr lang="en-US" dirty="0" err="1" smtClean="0"/>
              <a:t>excercise</a:t>
            </a:r>
            <a:endParaRPr lang="en-US" dirty="0"/>
          </a:p>
        </p:txBody>
      </p:sp>
    </p:spTree>
    <p:extLst>
      <p:ext uri="{BB962C8B-B14F-4D97-AF65-F5344CB8AC3E}">
        <p14:creationId xmlns:p14="http://schemas.microsoft.com/office/powerpoint/2010/main" val="36206091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Myositis </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q"/>
            </a:pPr>
            <a:r>
              <a:rPr lang="en-US" b="1" dirty="0" smtClean="0">
                <a:solidFill>
                  <a:schemeClr val="accent4">
                    <a:lumMod val="75000"/>
                  </a:schemeClr>
                </a:solidFill>
              </a:rPr>
              <a:t>Etiologic factors</a:t>
            </a:r>
            <a:r>
              <a:rPr lang="en-US" dirty="0" smtClean="0"/>
              <a:t>: if pain continues more than 10-14 days without resolving the problem of </a:t>
            </a:r>
            <a:r>
              <a:rPr lang="en-US" dirty="0" err="1" smtClean="0"/>
              <a:t>myospasm</a:t>
            </a:r>
            <a:r>
              <a:rPr lang="en-US" dirty="0" smtClean="0"/>
              <a:t> then myositis is likely to be present.</a:t>
            </a:r>
          </a:p>
          <a:p>
            <a:pPr marL="68580" indent="0">
              <a:buNone/>
            </a:pPr>
            <a:r>
              <a:rPr lang="en-US" dirty="0" smtClean="0"/>
              <a:t>Most common cause is protracted </a:t>
            </a:r>
            <a:r>
              <a:rPr lang="en-US" dirty="0" err="1" smtClean="0"/>
              <a:t>parafunctional</a:t>
            </a:r>
            <a:r>
              <a:rPr lang="en-US" dirty="0" smtClean="0"/>
              <a:t> activity.</a:t>
            </a:r>
          </a:p>
          <a:p>
            <a:pPr>
              <a:buFont typeface="Wingdings" pitchFamily="2" charset="2"/>
              <a:buChar char="q"/>
            </a:pPr>
            <a:r>
              <a:rPr lang="en-US" b="1" dirty="0" smtClean="0">
                <a:solidFill>
                  <a:schemeClr val="accent4">
                    <a:lumMod val="75000"/>
                  </a:schemeClr>
                </a:solidFill>
              </a:rPr>
              <a:t>Definitive treatment</a:t>
            </a:r>
            <a:r>
              <a:rPr lang="en-US" dirty="0" smtClean="0"/>
              <a:t>: -antibiotic therapy( in some cases)</a:t>
            </a:r>
          </a:p>
          <a:p>
            <a:pPr marL="68580" indent="0">
              <a:buNone/>
            </a:pPr>
            <a:r>
              <a:rPr lang="en-US" dirty="0"/>
              <a:t> </a:t>
            </a:r>
            <a:r>
              <a:rPr lang="en-US" dirty="0" smtClean="0"/>
              <a:t>                                                 -</a:t>
            </a:r>
            <a:r>
              <a:rPr lang="en-US" dirty="0" err="1" smtClean="0"/>
              <a:t>occlusal</a:t>
            </a:r>
            <a:r>
              <a:rPr lang="en-US" dirty="0" smtClean="0"/>
              <a:t> splint therapy and emotional                                     stress therapy               </a:t>
            </a:r>
          </a:p>
          <a:p>
            <a:pPr marL="68580" indent="0">
              <a:buNone/>
            </a:pPr>
            <a:r>
              <a:rPr lang="en-US" dirty="0"/>
              <a:t> </a:t>
            </a:r>
            <a:r>
              <a:rPr lang="en-US" dirty="0" smtClean="0"/>
              <a:t>                                                - progressive relaxation therapy and           bio-feed back</a:t>
            </a:r>
          </a:p>
          <a:p>
            <a:pPr marL="68580" indent="0">
              <a:buNone/>
            </a:pPr>
            <a:r>
              <a:rPr lang="en-US" dirty="0"/>
              <a:t> </a:t>
            </a:r>
            <a:r>
              <a:rPr lang="en-US" dirty="0" smtClean="0"/>
              <a:t>                                                 -</a:t>
            </a:r>
            <a:r>
              <a:rPr lang="en-US" dirty="0" err="1" smtClean="0"/>
              <a:t>nonsteroidal</a:t>
            </a:r>
            <a:r>
              <a:rPr lang="en-US" dirty="0" smtClean="0"/>
              <a:t> anti-inflammatory</a:t>
            </a:r>
          </a:p>
          <a:p>
            <a:pPr>
              <a:buFont typeface="Wingdings" pitchFamily="2" charset="2"/>
              <a:buChar char="q"/>
            </a:pPr>
            <a:r>
              <a:rPr lang="en-US" b="1" dirty="0" smtClean="0">
                <a:solidFill>
                  <a:schemeClr val="accent4">
                    <a:lumMod val="75000"/>
                  </a:schemeClr>
                </a:solidFill>
              </a:rPr>
              <a:t>Supportive therapy</a:t>
            </a:r>
            <a:r>
              <a:rPr lang="en-US" b="1" dirty="0" smtClean="0"/>
              <a:t>: </a:t>
            </a:r>
            <a:r>
              <a:rPr lang="en-US" dirty="0" smtClean="0"/>
              <a:t>restricted use</a:t>
            </a:r>
          </a:p>
          <a:p>
            <a:pPr marL="68580" indent="0">
              <a:buNone/>
            </a:pPr>
            <a:r>
              <a:rPr lang="en-US" b="1" dirty="0" smtClean="0"/>
              <a:t>                                                 </a:t>
            </a:r>
            <a:r>
              <a:rPr lang="en-US" dirty="0" smtClean="0"/>
              <a:t>ultrasound</a:t>
            </a:r>
          </a:p>
          <a:p>
            <a:pPr marL="68580" indent="0">
              <a:buNone/>
            </a:pPr>
            <a:r>
              <a:rPr lang="en-US" dirty="0"/>
              <a:t> </a:t>
            </a:r>
            <a:r>
              <a:rPr lang="en-US" dirty="0" smtClean="0"/>
              <a:t>                                                  passive </a:t>
            </a:r>
            <a:r>
              <a:rPr lang="en-US" dirty="0" err="1" smtClean="0"/>
              <a:t>excercise</a:t>
            </a:r>
            <a:endParaRPr lang="en-US" dirty="0" smtClean="0"/>
          </a:p>
          <a:p>
            <a:pPr marL="68580" indent="0">
              <a:buNone/>
            </a:pPr>
            <a:endParaRPr lang="en-US" dirty="0"/>
          </a:p>
        </p:txBody>
      </p:sp>
    </p:spTree>
    <p:extLst>
      <p:ext uri="{BB962C8B-B14F-4D97-AF65-F5344CB8AC3E}">
        <p14:creationId xmlns:p14="http://schemas.microsoft.com/office/powerpoint/2010/main" val="393189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Treatment of disc interference disorders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22667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Dysfunction of the condyle disc complex against the mandibular fossa</a:t>
            </a:r>
          </a:p>
          <a:p>
            <a:r>
              <a:rPr lang="en-US" dirty="0" smtClean="0"/>
              <a:t>Many are reported as chronic and asymptomatic</a:t>
            </a:r>
          </a:p>
          <a:p>
            <a:r>
              <a:rPr lang="en-US" dirty="0" smtClean="0"/>
              <a:t>Pain may or may not accompany the disorders and if present it should be thoroughly evaluated since it can originate from </a:t>
            </a:r>
            <a:r>
              <a:rPr lang="en-US" dirty="0" err="1" smtClean="0"/>
              <a:t>intracapsular</a:t>
            </a:r>
            <a:r>
              <a:rPr lang="en-US" dirty="0" smtClean="0"/>
              <a:t> structures or be associated with muscle splinting or muscle spasms</a:t>
            </a:r>
            <a:endParaRPr lang="en-US" dirty="0"/>
          </a:p>
        </p:txBody>
      </p:sp>
    </p:spTree>
    <p:extLst>
      <p:ext uri="{BB962C8B-B14F-4D97-AF65-F5344CB8AC3E}">
        <p14:creationId xmlns:p14="http://schemas.microsoft.com/office/powerpoint/2010/main" val="21318631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I interference</a:t>
            </a:r>
            <a:br>
              <a:rPr lang="en-US" dirty="0" smtClean="0"/>
            </a:br>
            <a:endParaRPr lang="en-US" dirty="0"/>
          </a:p>
        </p:txBody>
      </p:sp>
      <p:sp>
        <p:nvSpPr>
          <p:cNvPr id="3" name="Content Placeholder 2"/>
          <p:cNvSpPr>
            <a:spLocks noGrp="1"/>
          </p:cNvSpPr>
          <p:nvPr>
            <p:ph idx="1"/>
          </p:nvPr>
        </p:nvSpPr>
        <p:spPr/>
        <p:txBody>
          <a:bodyPr/>
          <a:lstStyle/>
          <a:p>
            <a:r>
              <a:rPr lang="en-US" dirty="0" smtClean="0"/>
              <a:t>Definitive treatment: the major cause is disharmony between CO and the musculoskeletal stable position of the condyles</a:t>
            </a:r>
          </a:p>
          <a:p>
            <a:r>
              <a:rPr lang="en-US" dirty="0" smtClean="0"/>
              <a:t>Correction is made first by reversible centric relation splint</a:t>
            </a:r>
            <a:endParaRPr lang="en-US" dirty="0"/>
          </a:p>
        </p:txBody>
      </p:sp>
    </p:spTree>
    <p:extLst>
      <p:ext uri="{BB962C8B-B14F-4D97-AF65-F5344CB8AC3E}">
        <p14:creationId xmlns:p14="http://schemas.microsoft.com/office/powerpoint/2010/main" val="1740554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II interference</a:t>
            </a:r>
            <a:endParaRPr lang="en-US" dirty="0"/>
          </a:p>
        </p:txBody>
      </p:sp>
      <p:sp>
        <p:nvSpPr>
          <p:cNvPr id="3" name="Content Placeholder 2"/>
          <p:cNvSpPr>
            <a:spLocks noGrp="1"/>
          </p:cNvSpPr>
          <p:nvPr>
            <p:ph idx="1"/>
          </p:nvPr>
        </p:nvSpPr>
        <p:spPr/>
        <p:txBody>
          <a:bodyPr>
            <a:normAutofit/>
          </a:bodyPr>
          <a:lstStyle/>
          <a:p>
            <a:r>
              <a:rPr lang="en-US" dirty="0">
                <a:solidFill>
                  <a:schemeClr val="tx2">
                    <a:lumMod val="50000"/>
                  </a:schemeClr>
                </a:solidFill>
              </a:rPr>
              <a:t>e</a:t>
            </a:r>
            <a:r>
              <a:rPr lang="en-US" dirty="0" smtClean="0">
                <a:solidFill>
                  <a:schemeClr val="tx2">
                    <a:lumMod val="50000"/>
                  </a:schemeClr>
                </a:solidFill>
              </a:rPr>
              <a:t>tiologic considerations</a:t>
            </a:r>
            <a:r>
              <a:rPr lang="en-US" dirty="0" smtClean="0"/>
              <a:t>: occurs in maximum </a:t>
            </a:r>
            <a:r>
              <a:rPr lang="en-US" dirty="0" err="1" smtClean="0"/>
              <a:t>intercuspation</a:t>
            </a:r>
            <a:r>
              <a:rPr lang="en-US" dirty="0" smtClean="0"/>
              <a:t> and at the beginning of translation. A single or reciprocal joint sound may be present with or without pain.</a:t>
            </a:r>
          </a:p>
        </p:txBody>
      </p:sp>
    </p:spTree>
    <p:extLst>
      <p:ext uri="{BB962C8B-B14F-4D97-AF65-F5344CB8AC3E}">
        <p14:creationId xmlns:p14="http://schemas.microsoft.com/office/powerpoint/2010/main" val="30172220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solidFill>
                  <a:schemeClr val="tx2">
                    <a:lumMod val="50000"/>
                  </a:schemeClr>
                </a:solidFill>
              </a:rPr>
              <a:t>Definitive treatment : </a:t>
            </a:r>
            <a:r>
              <a:rPr lang="en-US" dirty="0"/>
              <a:t>directed towards achieving a more normal condyle- disc relation. Usually done by placing a separator between the posterior teeth which repositions the mandible downward and forward placing the condyle on the intermediate zone which eliminates the </a:t>
            </a:r>
            <a:r>
              <a:rPr lang="en-US" dirty="0" smtClean="0"/>
              <a:t>sounds</a:t>
            </a:r>
          </a:p>
          <a:p>
            <a:r>
              <a:rPr lang="en-US" dirty="0" smtClean="0"/>
              <a:t> </a:t>
            </a:r>
            <a:r>
              <a:rPr lang="en-US" sz="3600" b="1" dirty="0">
                <a:solidFill>
                  <a:schemeClr val="accent3">
                    <a:lumMod val="60000"/>
                    <a:lumOff val="40000"/>
                  </a:schemeClr>
                </a:solidFill>
              </a:rPr>
              <a:t>anterior repositioning splint </a:t>
            </a:r>
            <a:r>
              <a:rPr lang="en-US" dirty="0"/>
              <a:t>is made in the earliest forward position that will eliminate the sound. It is worn for 2-4 months giving time for the tissues to repair. If symptoms do not subside then total repair was not achieved. If 6-9 months of wearing the splint haven’t removed symptoms then permanent </a:t>
            </a:r>
            <a:r>
              <a:rPr lang="en-US" dirty="0" err="1"/>
              <a:t>occlusal</a:t>
            </a:r>
            <a:r>
              <a:rPr lang="en-US" dirty="0"/>
              <a:t> adjustment should be carried out. Emotional stress therapy is also initiated trying to reduce </a:t>
            </a:r>
            <a:r>
              <a:rPr lang="en-US" dirty="0" err="1"/>
              <a:t>parafunctional</a:t>
            </a:r>
            <a:r>
              <a:rPr lang="en-US" dirty="0"/>
              <a:t> activity.</a:t>
            </a:r>
          </a:p>
          <a:p>
            <a:endParaRPr lang="en-US" dirty="0"/>
          </a:p>
        </p:txBody>
      </p:sp>
    </p:spTree>
    <p:extLst>
      <p:ext uri="{BB962C8B-B14F-4D97-AF65-F5344CB8AC3E}">
        <p14:creationId xmlns:p14="http://schemas.microsoft.com/office/powerpoint/2010/main" val="2826478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chemeClr val="tx2">
                    <a:lumMod val="50000"/>
                  </a:schemeClr>
                </a:solidFill>
              </a:rPr>
              <a:t>Supportive treatment : </a:t>
            </a:r>
            <a:r>
              <a:rPr lang="en-US" dirty="0" smtClean="0"/>
              <a:t>when pain is present it needs to be controlled as it leads to cyclic </a:t>
            </a:r>
            <a:r>
              <a:rPr lang="en-US" dirty="0" err="1" smtClean="0"/>
              <a:t>myospasms</a:t>
            </a:r>
            <a:r>
              <a:rPr lang="en-US" dirty="0" smtClean="0"/>
              <a:t> which continues </a:t>
            </a:r>
            <a:r>
              <a:rPr lang="en-US" dirty="0" err="1" smtClean="0"/>
              <a:t>parafunctional</a:t>
            </a:r>
            <a:r>
              <a:rPr lang="en-US" dirty="0" smtClean="0"/>
              <a:t> activity.</a:t>
            </a:r>
          </a:p>
          <a:p>
            <a:pPr marL="68580" indent="0">
              <a:buNone/>
            </a:pPr>
            <a:r>
              <a:rPr lang="en-US" dirty="0" smtClean="0"/>
              <a:t>One to two weeks of pain medication is prescribed.</a:t>
            </a:r>
          </a:p>
          <a:p>
            <a:pPr marL="68580" indent="0">
              <a:buNone/>
            </a:pPr>
            <a:r>
              <a:rPr lang="en-US" dirty="0" smtClean="0"/>
              <a:t>Some exercises can help in the treatment of class II interferences. </a:t>
            </a:r>
            <a:endParaRPr lang="en-US" dirty="0"/>
          </a:p>
        </p:txBody>
      </p:sp>
    </p:spTree>
    <p:extLst>
      <p:ext uri="{BB962C8B-B14F-4D97-AF65-F5344CB8AC3E}">
        <p14:creationId xmlns:p14="http://schemas.microsoft.com/office/powerpoint/2010/main" val="10772291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III interferences</a:t>
            </a:r>
            <a:endParaRPr lang="en-US" dirty="0"/>
          </a:p>
        </p:txBody>
      </p:sp>
      <p:sp>
        <p:nvSpPr>
          <p:cNvPr id="3" name="Content Placeholder 2"/>
          <p:cNvSpPr>
            <a:spLocks noGrp="1"/>
          </p:cNvSpPr>
          <p:nvPr>
            <p:ph idx="1"/>
          </p:nvPr>
        </p:nvSpPr>
        <p:spPr/>
        <p:txBody>
          <a:bodyPr/>
          <a:lstStyle/>
          <a:p>
            <a:r>
              <a:rPr lang="en-US" dirty="0" smtClean="0"/>
              <a:t>Commonly referred to as internal derangements</a:t>
            </a:r>
          </a:p>
          <a:p>
            <a:r>
              <a:rPr lang="en-US" dirty="0" smtClean="0"/>
              <a:t>Can result from</a:t>
            </a:r>
          </a:p>
          <a:p>
            <a:pPr marL="582930" indent="-514350">
              <a:buFont typeface="+mj-lt"/>
              <a:buAutoNum type="arabicPeriod"/>
            </a:pPr>
            <a:r>
              <a:rPr lang="en-US" dirty="0" smtClean="0"/>
              <a:t>Excessive passive </a:t>
            </a:r>
            <a:r>
              <a:rPr lang="en-US" dirty="0" err="1" smtClean="0"/>
              <a:t>interarticular</a:t>
            </a:r>
            <a:r>
              <a:rPr lang="en-US" dirty="0" smtClean="0"/>
              <a:t> pressure</a:t>
            </a:r>
          </a:p>
          <a:p>
            <a:pPr marL="582930" indent="-514350">
              <a:buFont typeface="+mj-lt"/>
              <a:buAutoNum type="arabicPeriod"/>
            </a:pPr>
            <a:r>
              <a:rPr lang="en-US" dirty="0" smtClean="0"/>
              <a:t>Structural incompatibility of the sliding surfaces</a:t>
            </a:r>
          </a:p>
          <a:p>
            <a:pPr marL="582930" indent="-514350">
              <a:buFont typeface="+mj-lt"/>
              <a:buAutoNum type="arabicPeriod"/>
            </a:pPr>
            <a:r>
              <a:rPr lang="en-US" dirty="0" smtClean="0"/>
              <a:t>Impaired function of the condyle disc complex</a:t>
            </a:r>
            <a:endParaRPr lang="en-US" dirty="0"/>
          </a:p>
        </p:txBody>
      </p:sp>
    </p:spTree>
    <p:extLst>
      <p:ext uri="{BB962C8B-B14F-4D97-AF65-F5344CB8AC3E}">
        <p14:creationId xmlns:p14="http://schemas.microsoft.com/office/powerpoint/2010/main" val="1530030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When disc interference progress, the bony articular surface of the joint is likely to undergo changes.</a:t>
            </a:r>
          </a:p>
          <a:p>
            <a:r>
              <a:rPr lang="en-US" dirty="0" smtClean="0"/>
              <a:t>disc interference           acute muscle disorders</a:t>
            </a:r>
          </a:p>
          <a:p>
            <a:pPr marL="68580" indent="0">
              <a:buNone/>
            </a:pPr>
            <a:r>
              <a:rPr lang="en-US" dirty="0"/>
              <a:t> </a:t>
            </a:r>
            <a:r>
              <a:rPr lang="en-US" dirty="0" smtClean="0"/>
              <a:t>                                        trauma                                                                                           </a:t>
            </a:r>
          </a:p>
          <a:p>
            <a:pPr marL="68580" indent="0">
              <a:buNone/>
            </a:pPr>
            <a:endParaRPr lang="en-US" dirty="0"/>
          </a:p>
          <a:p>
            <a:pPr marL="68580" indent="0">
              <a:buNone/>
            </a:pPr>
            <a:r>
              <a:rPr lang="en-US" dirty="0" smtClean="0"/>
              <a:t>    </a:t>
            </a:r>
          </a:p>
          <a:p>
            <a:pPr marL="68580" indent="0">
              <a:buNone/>
            </a:pPr>
            <a:r>
              <a:rPr lang="en-US" dirty="0" smtClean="0"/>
              <a:t>  inflammatory disorders          mandibular</a:t>
            </a:r>
          </a:p>
          <a:p>
            <a:pPr marL="68580" indent="0">
              <a:buNone/>
            </a:pPr>
            <a:r>
              <a:rPr lang="en-US" dirty="0"/>
              <a:t> </a:t>
            </a:r>
            <a:r>
              <a:rPr lang="en-US" dirty="0" smtClean="0"/>
              <a:t>                                                            hypo-mobility </a:t>
            </a:r>
          </a:p>
          <a:p>
            <a:pPr marL="68580" indent="0">
              <a:buNone/>
            </a:pPr>
            <a:r>
              <a:rPr lang="en-US" dirty="0" smtClean="0"/>
              <a:t>                                                               disorders </a:t>
            </a:r>
            <a:endParaRPr lang="en-US" dirty="0"/>
          </a:p>
        </p:txBody>
      </p:sp>
      <p:cxnSp>
        <p:nvCxnSpPr>
          <p:cNvPr id="7" name="Straight Arrow Connector 6"/>
          <p:cNvCxnSpPr/>
          <p:nvPr/>
        </p:nvCxnSpPr>
        <p:spPr>
          <a:xfrm>
            <a:off x="4005943" y="3276600"/>
            <a:ext cx="5334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flipV="1">
            <a:off x="3429000" y="3420753"/>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5257800" y="3420753"/>
            <a:ext cx="3048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3429000" y="4438650"/>
            <a:ext cx="3048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5278582" y="4476750"/>
            <a:ext cx="30480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2286000" y="3573153"/>
            <a:ext cx="0" cy="10750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6400800" y="3573153"/>
            <a:ext cx="0" cy="10750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39635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Excessive passive inter-articular pressure</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chemeClr val="tx2">
                    <a:lumMod val="50000"/>
                  </a:schemeClr>
                </a:solidFill>
              </a:rPr>
              <a:t>Definitive treatment</a:t>
            </a:r>
          </a:p>
          <a:p>
            <a:pPr marL="68580" indent="0">
              <a:buNone/>
            </a:pPr>
            <a:r>
              <a:rPr lang="en-US" dirty="0" smtClean="0"/>
              <a:t>Since the etiology is </a:t>
            </a:r>
            <a:r>
              <a:rPr lang="en-US" dirty="0" err="1" smtClean="0"/>
              <a:t>parafunctinal</a:t>
            </a:r>
            <a:r>
              <a:rPr lang="en-US" dirty="0" smtClean="0"/>
              <a:t> activity definitive treatment is directed towards controlling this activity. </a:t>
            </a:r>
            <a:r>
              <a:rPr lang="en-US" dirty="0" err="1" smtClean="0"/>
              <a:t>Occlusal</a:t>
            </a:r>
            <a:r>
              <a:rPr lang="en-US" dirty="0" smtClean="0"/>
              <a:t> splint therapy and emotional stress therapy. Relaxation therapy is highly indicated.</a:t>
            </a:r>
          </a:p>
          <a:p>
            <a:r>
              <a:rPr lang="en-US" dirty="0" smtClean="0">
                <a:solidFill>
                  <a:schemeClr val="tx2">
                    <a:lumMod val="50000"/>
                  </a:schemeClr>
                </a:solidFill>
              </a:rPr>
              <a:t>Supportive therapy </a:t>
            </a:r>
          </a:p>
          <a:p>
            <a:pPr marL="68580" indent="0">
              <a:buNone/>
            </a:pPr>
            <a:r>
              <a:rPr lang="en-US" dirty="0" smtClean="0"/>
              <a:t>Controlling pain, instruct the patient to restrict movement within painless limits, soft diet, small dose of diazepam before sleep.</a:t>
            </a:r>
          </a:p>
          <a:p>
            <a:pPr marL="68580" indent="0">
              <a:buNone/>
            </a:pPr>
            <a:endParaRPr lang="en-US" dirty="0"/>
          </a:p>
        </p:txBody>
      </p:sp>
    </p:spTree>
    <p:extLst>
      <p:ext uri="{BB962C8B-B14F-4D97-AF65-F5344CB8AC3E}">
        <p14:creationId xmlns:p14="http://schemas.microsoft.com/office/powerpoint/2010/main" val="5215766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Structural incompatibility of the sliding surfaces</a:t>
            </a:r>
            <a:endParaRPr lang="en-US" dirty="0"/>
          </a:p>
        </p:txBody>
      </p:sp>
      <p:sp>
        <p:nvSpPr>
          <p:cNvPr id="3" name="Content Placeholder 2"/>
          <p:cNvSpPr>
            <a:spLocks noGrp="1"/>
          </p:cNvSpPr>
          <p:nvPr>
            <p:ph idx="1"/>
          </p:nvPr>
        </p:nvSpPr>
        <p:spPr/>
        <p:txBody>
          <a:bodyPr/>
          <a:lstStyle/>
          <a:p>
            <a:r>
              <a:rPr lang="en-US" dirty="0" smtClean="0">
                <a:solidFill>
                  <a:schemeClr val="tx2">
                    <a:lumMod val="50000"/>
                  </a:schemeClr>
                </a:solidFill>
              </a:rPr>
              <a:t>Definitive treatment</a:t>
            </a:r>
            <a:r>
              <a:rPr lang="en-US" dirty="0" smtClean="0"/>
              <a:t>:</a:t>
            </a:r>
          </a:p>
          <a:p>
            <a:pPr marL="68580" indent="0">
              <a:buNone/>
            </a:pPr>
            <a:r>
              <a:rPr lang="en-US" dirty="0" smtClean="0"/>
              <a:t>Surgical intervention to change the surfaces that have created the incompatibility to improve normal function, this should be only considered after supportive therapy has failed and the patient finds the symptoms intolerable</a:t>
            </a:r>
          </a:p>
          <a:p>
            <a:r>
              <a:rPr lang="en-US" dirty="0" smtClean="0">
                <a:solidFill>
                  <a:schemeClr val="tx2">
                    <a:lumMod val="50000"/>
                  </a:schemeClr>
                </a:solidFill>
              </a:rPr>
              <a:t>Supportive therapy</a:t>
            </a:r>
          </a:p>
          <a:p>
            <a:pPr marL="68580" indent="0">
              <a:buNone/>
            </a:pPr>
            <a:r>
              <a:rPr lang="en-US" dirty="0" smtClean="0"/>
              <a:t>Develop a pattern of movement that avoids pain and minimizes dysfunction.</a:t>
            </a:r>
            <a:endParaRPr lang="en-US" dirty="0"/>
          </a:p>
        </p:txBody>
      </p:sp>
    </p:spTree>
    <p:extLst>
      <p:ext uri="{BB962C8B-B14F-4D97-AF65-F5344CB8AC3E}">
        <p14:creationId xmlns:p14="http://schemas.microsoft.com/office/powerpoint/2010/main" val="20532697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Impaired function of the condyle disc complex</a:t>
            </a:r>
            <a:endParaRPr lang="en-US" dirty="0">
              <a:solidFill>
                <a:schemeClr val="tx1"/>
              </a:solidFill>
            </a:endParaRPr>
          </a:p>
        </p:txBody>
      </p:sp>
      <p:sp>
        <p:nvSpPr>
          <p:cNvPr id="3" name="Content Placeholder 2"/>
          <p:cNvSpPr>
            <a:spLocks noGrp="1"/>
          </p:cNvSpPr>
          <p:nvPr>
            <p:ph idx="1"/>
          </p:nvPr>
        </p:nvSpPr>
        <p:spPr/>
        <p:txBody>
          <a:bodyPr/>
          <a:lstStyle/>
          <a:p>
            <a:r>
              <a:rPr lang="en-US" b="1" u="sng" dirty="0" smtClean="0">
                <a:solidFill>
                  <a:srgbClr val="002060"/>
                </a:solidFill>
              </a:rPr>
              <a:t>Functional displacement of the disc:</a:t>
            </a:r>
          </a:p>
          <a:p>
            <a:pPr marL="68580" indent="0">
              <a:buNone/>
            </a:pPr>
            <a:r>
              <a:rPr lang="en-US" dirty="0" smtClean="0"/>
              <a:t>Similar to that of class II. Permanent </a:t>
            </a:r>
            <a:r>
              <a:rPr lang="en-US" dirty="0" err="1" smtClean="0"/>
              <a:t>occlusal</a:t>
            </a:r>
            <a:r>
              <a:rPr lang="en-US" dirty="0" smtClean="0"/>
              <a:t> consideration is more likely to be needed. Pain should be appropriately managed. Thermotherapy, ultrasound and relaxation techniques are also needed.</a:t>
            </a:r>
            <a:endParaRPr lang="en-US" dirty="0"/>
          </a:p>
        </p:txBody>
      </p:sp>
    </p:spTree>
    <p:extLst>
      <p:ext uri="{BB962C8B-B14F-4D97-AF65-F5344CB8AC3E}">
        <p14:creationId xmlns:p14="http://schemas.microsoft.com/office/powerpoint/2010/main" val="41397963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7500" lnSpcReduction="20000"/>
          </a:bodyPr>
          <a:lstStyle/>
          <a:p>
            <a:pPr marL="68580" indent="0">
              <a:buNone/>
            </a:pPr>
            <a:r>
              <a:rPr lang="en-US" b="1" u="sng" dirty="0" smtClean="0">
                <a:solidFill>
                  <a:srgbClr val="002060"/>
                </a:solidFill>
              </a:rPr>
              <a:t>Functional dislocation</a:t>
            </a:r>
          </a:p>
          <a:p>
            <a:pPr>
              <a:buFont typeface="Courier New" pitchFamily="49" charset="0"/>
              <a:buChar char="o"/>
            </a:pPr>
            <a:r>
              <a:rPr lang="en-US" i="1" dirty="0" smtClean="0">
                <a:solidFill>
                  <a:schemeClr val="tx2">
                    <a:lumMod val="90000"/>
                  </a:schemeClr>
                </a:solidFill>
              </a:rPr>
              <a:t>Posterior dislocation</a:t>
            </a:r>
            <a:r>
              <a:rPr lang="en-US" dirty="0" smtClean="0">
                <a:solidFill>
                  <a:schemeClr val="tx2">
                    <a:lumMod val="90000"/>
                  </a:schemeClr>
                </a:solidFill>
              </a:rPr>
              <a:t>: </a:t>
            </a:r>
            <a:r>
              <a:rPr lang="en-US" dirty="0" smtClean="0"/>
              <a:t>self reducing and never permanent. The patient is instructed to bite on a hard object on the affected side on posterior teeth that will activate the lateral </a:t>
            </a:r>
            <a:r>
              <a:rPr lang="en-US" dirty="0" err="1" smtClean="0"/>
              <a:t>pterygoid</a:t>
            </a:r>
            <a:r>
              <a:rPr lang="en-US" dirty="0" smtClean="0"/>
              <a:t> on that side and reduce the disc.</a:t>
            </a:r>
          </a:p>
          <a:p>
            <a:pPr>
              <a:buFont typeface="Courier New" pitchFamily="49" charset="0"/>
              <a:buChar char="o"/>
            </a:pPr>
            <a:r>
              <a:rPr lang="en-US" i="1" dirty="0" smtClean="0">
                <a:solidFill>
                  <a:schemeClr val="tx2">
                    <a:lumMod val="75000"/>
                  </a:schemeClr>
                </a:solidFill>
              </a:rPr>
              <a:t>Anterior dislocation </a:t>
            </a:r>
            <a:r>
              <a:rPr lang="en-US" dirty="0" smtClean="0"/>
              <a:t>more common than posterior dislocation.  The disc can be reduced by a manipulative procedure. Anterior repositioning splint is introduced </a:t>
            </a:r>
            <a:r>
              <a:rPr lang="en-US" dirty="0"/>
              <a:t>as clinching on posterior teeth tends to </a:t>
            </a:r>
            <a:r>
              <a:rPr lang="en-US" dirty="0" smtClean="0"/>
              <a:t>re-dislocate </a:t>
            </a:r>
            <a:r>
              <a:rPr lang="en-US" dirty="0"/>
              <a:t>the </a:t>
            </a:r>
            <a:r>
              <a:rPr lang="en-US" dirty="0" smtClean="0"/>
              <a:t>disc. If trying to reposition the disc fails, then permanent damage to the retro-</a:t>
            </a:r>
            <a:r>
              <a:rPr lang="en-US" dirty="0" err="1" smtClean="0"/>
              <a:t>discal</a:t>
            </a:r>
            <a:r>
              <a:rPr lang="en-US" dirty="0" smtClean="0"/>
              <a:t> lamina has occurred and the only way to reduce the disc is surgery.</a:t>
            </a:r>
          </a:p>
          <a:p>
            <a:pPr marL="68580" indent="0">
              <a:buNone/>
            </a:pPr>
            <a:endParaRPr lang="en-US" dirty="0">
              <a:solidFill>
                <a:schemeClr val="tx2">
                  <a:lumMod val="50000"/>
                </a:schemeClr>
              </a:solidFill>
            </a:endParaRPr>
          </a:p>
        </p:txBody>
      </p:sp>
    </p:spTree>
    <p:extLst>
      <p:ext uri="{BB962C8B-B14F-4D97-AF65-F5344CB8AC3E}">
        <p14:creationId xmlns:p14="http://schemas.microsoft.com/office/powerpoint/2010/main" val="537637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68580" indent="0">
              <a:buNone/>
            </a:pPr>
            <a:r>
              <a:rPr lang="en-US" i="1" dirty="0">
                <a:solidFill>
                  <a:schemeClr val="tx2">
                    <a:lumMod val="75000"/>
                  </a:schemeClr>
                </a:solidFill>
              </a:rPr>
              <a:t>Pain that persists after 6-8 weeks of splint therapy suggests that this treatment is not successful. Radiographic evidence of degenerative changes of the joint both suggest the need for surgery.</a:t>
            </a:r>
          </a:p>
          <a:p>
            <a:pPr marL="68580" indent="0">
              <a:buNone/>
            </a:pPr>
            <a:r>
              <a:rPr lang="en-US" i="1" dirty="0">
                <a:solidFill>
                  <a:schemeClr val="tx2">
                    <a:lumMod val="75000"/>
                  </a:schemeClr>
                </a:solidFill>
              </a:rPr>
              <a:t>Supportive therapy includes education the patient about the movement that might cause disc dislocation</a:t>
            </a:r>
            <a:endParaRPr lang="en-US" i="1" dirty="0"/>
          </a:p>
          <a:p>
            <a:endParaRPr lang="en-US" dirty="0"/>
          </a:p>
        </p:txBody>
      </p:sp>
    </p:spTree>
    <p:extLst>
      <p:ext uri="{BB962C8B-B14F-4D97-AF65-F5344CB8AC3E}">
        <p14:creationId xmlns:p14="http://schemas.microsoft.com/office/powerpoint/2010/main" val="42863346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IV interference ( subluxation)</a:t>
            </a:r>
            <a:endParaRPr lang="en-US" dirty="0"/>
          </a:p>
        </p:txBody>
      </p:sp>
      <p:sp>
        <p:nvSpPr>
          <p:cNvPr id="3" name="Content Placeholder 2"/>
          <p:cNvSpPr>
            <a:spLocks noGrp="1"/>
          </p:cNvSpPr>
          <p:nvPr>
            <p:ph idx="1"/>
          </p:nvPr>
        </p:nvSpPr>
        <p:spPr/>
        <p:txBody>
          <a:bodyPr/>
          <a:lstStyle/>
          <a:p>
            <a:r>
              <a:rPr lang="en-US" dirty="0" smtClean="0"/>
              <a:t>Partial dislocation of the disc or joint hypermobility.</a:t>
            </a:r>
          </a:p>
          <a:p>
            <a:r>
              <a:rPr lang="en-US" dirty="0" smtClean="0"/>
              <a:t>Clinically presents as a momentary pause upon wide opening and then a jump forward.</a:t>
            </a:r>
          </a:p>
          <a:p>
            <a:r>
              <a:rPr lang="en-US" dirty="0" smtClean="0"/>
              <a:t>Steep inclination of the articular eminence may be a contributing factor</a:t>
            </a:r>
            <a:endParaRPr lang="en-US" dirty="0"/>
          </a:p>
        </p:txBody>
      </p:sp>
    </p:spTree>
    <p:extLst>
      <p:ext uri="{BB962C8B-B14F-4D97-AF65-F5344CB8AC3E}">
        <p14:creationId xmlns:p14="http://schemas.microsoft.com/office/powerpoint/2010/main" val="35868292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sz="3200" b="1" dirty="0" smtClean="0">
                <a:solidFill>
                  <a:schemeClr val="tx2">
                    <a:lumMod val="75000"/>
                  </a:schemeClr>
                </a:solidFill>
              </a:rPr>
              <a:t>Definitive treatment</a:t>
            </a:r>
          </a:p>
          <a:p>
            <a:pPr marL="68580" indent="0">
              <a:buNone/>
            </a:pPr>
            <a:r>
              <a:rPr lang="en-US" dirty="0" smtClean="0"/>
              <a:t>The only definitive treatment is surgical alteration of the morphology of the joint itself by reducing the steepness of the articular eminence.</a:t>
            </a:r>
          </a:p>
          <a:p>
            <a:pPr marL="68580" indent="0">
              <a:buNone/>
            </a:pPr>
            <a:r>
              <a:rPr lang="en-US" dirty="0" smtClean="0"/>
              <a:t>More effort should be directed towards supportive therapy to reduce the symptoms to a tolerable level</a:t>
            </a:r>
          </a:p>
          <a:p>
            <a:r>
              <a:rPr lang="en-US" sz="3500" b="1" dirty="0" smtClean="0">
                <a:solidFill>
                  <a:schemeClr val="tx2">
                    <a:lumMod val="75000"/>
                  </a:schemeClr>
                </a:solidFill>
              </a:rPr>
              <a:t>Supportive therapy</a:t>
            </a:r>
          </a:p>
          <a:p>
            <a:pPr marL="68580" indent="0">
              <a:buNone/>
            </a:pPr>
            <a:r>
              <a:rPr lang="en-US" dirty="0" smtClean="0"/>
              <a:t>Educate the patient about the cause and which movement can create it, the patient must restrict the mouth opening, when the patient is uncooperative intraoral devices to restrict movement are employed</a:t>
            </a:r>
            <a:endParaRPr lang="en-US" dirty="0"/>
          </a:p>
        </p:txBody>
      </p:sp>
    </p:spTree>
    <p:extLst>
      <p:ext uri="{BB962C8B-B14F-4D97-AF65-F5344CB8AC3E}">
        <p14:creationId xmlns:p14="http://schemas.microsoft.com/office/powerpoint/2010/main" val="1664733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Spontaneous anterior dislocation of the disc</a:t>
            </a:r>
            <a:endParaRPr lang="en-US" dirty="0"/>
          </a:p>
        </p:txBody>
      </p:sp>
      <p:sp>
        <p:nvSpPr>
          <p:cNvPr id="3" name="Content Placeholder 2"/>
          <p:cNvSpPr>
            <a:spLocks noGrp="1"/>
          </p:cNvSpPr>
          <p:nvPr>
            <p:ph idx="1"/>
          </p:nvPr>
        </p:nvSpPr>
        <p:spPr/>
        <p:txBody>
          <a:bodyPr>
            <a:normAutofit fontScale="77500" lnSpcReduction="20000"/>
          </a:bodyPr>
          <a:lstStyle/>
          <a:p>
            <a:r>
              <a:rPr lang="en-US" sz="4100" b="1" dirty="0" smtClean="0">
                <a:solidFill>
                  <a:schemeClr val="tx2">
                    <a:lumMod val="75000"/>
                  </a:schemeClr>
                </a:solidFill>
              </a:rPr>
              <a:t>Definitive treatment</a:t>
            </a:r>
          </a:p>
          <a:p>
            <a:pPr marL="68580" indent="0">
              <a:buNone/>
            </a:pPr>
            <a:r>
              <a:rPr lang="en-US" dirty="0" smtClean="0"/>
              <a:t>Directed towards increasing the disc space which allows the superior </a:t>
            </a:r>
            <a:r>
              <a:rPr lang="en-US" dirty="0" err="1" smtClean="0"/>
              <a:t>discal</a:t>
            </a:r>
            <a:r>
              <a:rPr lang="en-US" dirty="0" smtClean="0"/>
              <a:t> lamina to retract the disc.</a:t>
            </a:r>
          </a:p>
          <a:p>
            <a:pPr marL="68580" indent="0">
              <a:buNone/>
            </a:pPr>
            <a:r>
              <a:rPr lang="en-US" dirty="0" smtClean="0"/>
              <a:t>Role of elevator muscles…</a:t>
            </a:r>
          </a:p>
          <a:p>
            <a:pPr marL="68580" indent="0">
              <a:buNone/>
            </a:pPr>
            <a:r>
              <a:rPr lang="en-US" dirty="0" smtClean="0"/>
              <a:t>When reducing the patient must try to open wide activating the depressor muscles and inhibiting the elevator muscles at this time slight posterior pressure is applied to the chin and this will help reducing the dislocation.</a:t>
            </a:r>
          </a:p>
          <a:p>
            <a:pPr marL="68580" indent="0">
              <a:buNone/>
            </a:pPr>
            <a:r>
              <a:rPr lang="en-US" dirty="0" smtClean="0"/>
              <a:t>If not successful.</a:t>
            </a:r>
          </a:p>
          <a:p>
            <a:pPr marL="68580" indent="0">
              <a:buNone/>
            </a:pPr>
            <a:r>
              <a:rPr lang="en-US" dirty="0" smtClean="0"/>
              <a:t>Surgery when chronic or recurrent</a:t>
            </a:r>
          </a:p>
          <a:p>
            <a:r>
              <a:rPr lang="en-US" sz="4100" b="1" dirty="0" smtClean="0">
                <a:solidFill>
                  <a:schemeClr val="tx2">
                    <a:lumMod val="75000"/>
                  </a:schemeClr>
                </a:solidFill>
              </a:rPr>
              <a:t>Supportive therapy</a:t>
            </a:r>
          </a:p>
          <a:p>
            <a:pPr marL="68580" indent="0">
              <a:buNone/>
            </a:pPr>
            <a:r>
              <a:rPr lang="en-US" dirty="0" smtClean="0"/>
              <a:t>Teach the patient the reduction technique</a:t>
            </a:r>
          </a:p>
          <a:p>
            <a:pPr marL="68580" indent="0">
              <a:buNone/>
            </a:pPr>
            <a:endParaRPr lang="en-US" dirty="0"/>
          </a:p>
        </p:txBody>
      </p:sp>
    </p:spTree>
    <p:extLst>
      <p:ext uri="{BB962C8B-B14F-4D97-AF65-F5344CB8AC3E}">
        <p14:creationId xmlns:p14="http://schemas.microsoft.com/office/powerpoint/2010/main" val="12415386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Treatment of </a:t>
            </a:r>
            <a:r>
              <a:rPr lang="en-US" dirty="0" err="1" smtClean="0"/>
              <a:t>inflamatory</a:t>
            </a:r>
            <a:r>
              <a:rPr lang="en-US" dirty="0" smtClean="0"/>
              <a:t> disorders of the </a:t>
            </a:r>
            <a:r>
              <a:rPr lang="en-US" dirty="0" err="1" smtClean="0"/>
              <a:t>tempromandibular</a:t>
            </a:r>
            <a:r>
              <a:rPr lang="en-US" dirty="0" smtClean="0"/>
              <a:t> joint</a:t>
            </a: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342603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Capsulitis and </a:t>
            </a:r>
            <a:r>
              <a:rPr lang="en-US" dirty="0" err="1" smtClean="0"/>
              <a:t>synovitis</a:t>
            </a:r>
            <a:endParaRPr lang="en-US" dirty="0"/>
          </a:p>
        </p:txBody>
      </p:sp>
      <p:sp>
        <p:nvSpPr>
          <p:cNvPr id="3" name="Content Placeholder 2"/>
          <p:cNvSpPr>
            <a:spLocks noGrp="1"/>
          </p:cNvSpPr>
          <p:nvPr>
            <p:ph idx="1"/>
          </p:nvPr>
        </p:nvSpPr>
        <p:spPr/>
        <p:txBody>
          <a:bodyPr>
            <a:normAutofit lnSpcReduction="10000"/>
          </a:bodyPr>
          <a:lstStyle/>
          <a:p>
            <a:pPr marL="68580" indent="0">
              <a:buNone/>
            </a:pPr>
            <a:r>
              <a:rPr lang="en-US" sz="2800" b="1" dirty="0" smtClean="0">
                <a:solidFill>
                  <a:schemeClr val="tx2">
                    <a:lumMod val="75000"/>
                  </a:schemeClr>
                </a:solidFill>
              </a:rPr>
              <a:t>Traumatic capsulitis and </a:t>
            </a:r>
            <a:r>
              <a:rPr lang="en-US" sz="2800" b="1" dirty="0" err="1" smtClean="0">
                <a:solidFill>
                  <a:schemeClr val="tx2">
                    <a:lumMod val="75000"/>
                  </a:schemeClr>
                </a:solidFill>
              </a:rPr>
              <a:t>synovitis</a:t>
            </a:r>
            <a:endParaRPr lang="en-US" sz="2800" b="1" dirty="0" smtClean="0">
              <a:solidFill>
                <a:schemeClr val="tx2">
                  <a:lumMod val="75000"/>
                </a:schemeClr>
              </a:solidFill>
            </a:endParaRPr>
          </a:p>
          <a:p>
            <a:r>
              <a:rPr lang="en-US" u="sng" dirty="0" smtClean="0"/>
              <a:t>Definitive treatment</a:t>
            </a:r>
          </a:p>
          <a:p>
            <a:pPr marL="68580" indent="0">
              <a:buNone/>
            </a:pPr>
            <a:r>
              <a:rPr lang="en-US" dirty="0" smtClean="0"/>
              <a:t>Not indicated since the etiology is self limiting</a:t>
            </a:r>
          </a:p>
          <a:p>
            <a:r>
              <a:rPr lang="en-US" u="sng" dirty="0" smtClean="0"/>
              <a:t>Supportive therapy</a:t>
            </a:r>
          </a:p>
          <a:p>
            <a:pPr marL="68580" indent="0">
              <a:buNone/>
            </a:pPr>
            <a:r>
              <a:rPr lang="en-US" dirty="0" smtClean="0"/>
              <a:t>Instruct the patient to limit mandibular movements.</a:t>
            </a:r>
          </a:p>
          <a:p>
            <a:pPr marL="68580" indent="0">
              <a:buNone/>
            </a:pPr>
            <a:r>
              <a:rPr lang="en-US" dirty="0" smtClean="0"/>
              <a:t>Patients complaining from pain should be prescribed analgesics</a:t>
            </a:r>
          </a:p>
          <a:p>
            <a:pPr marL="68580" indent="0">
              <a:buNone/>
            </a:pPr>
            <a:r>
              <a:rPr lang="en-US" dirty="0" smtClean="0"/>
              <a:t>Heat therapy and ultrasound might be helpful</a:t>
            </a:r>
          </a:p>
          <a:p>
            <a:pPr marL="68580" indent="0">
              <a:buNone/>
            </a:pPr>
            <a:endParaRPr lang="en-US" dirty="0"/>
          </a:p>
        </p:txBody>
      </p:sp>
    </p:spTree>
    <p:extLst>
      <p:ext uri="{BB962C8B-B14F-4D97-AF65-F5344CB8AC3E}">
        <p14:creationId xmlns:p14="http://schemas.microsoft.com/office/powerpoint/2010/main" val="3592818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types of treatment of TM Disorders</a:t>
            </a:r>
            <a:endParaRPr lang="en-US" dirty="0"/>
          </a:p>
        </p:txBody>
      </p:sp>
      <p:sp>
        <p:nvSpPr>
          <p:cNvPr id="3" name="Content Placeholder 2"/>
          <p:cNvSpPr>
            <a:spLocks noGrp="1"/>
          </p:cNvSpPr>
          <p:nvPr>
            <p:ph idx="1"/>
          </p:nvPr>
        </p:nvSpPr>
        <p:spPr/>
        <p:txBody>
          <a:bodyPr/>
          <a:lstStyle/>
          <a:p>
            <a:r>
              <a:rPr lang="en-US" dirty="0" smtClean="0"/>
              <a:t>All the treatment methods being used can be categorized generally into</a:t>
            </a:r>
          </a:p>
          <a:p>
            <a:pPr marL="582930" indent="-514350">
              <a:buFont typeface="+mj-lt"/>
              <a:buAutoNum type="arabicPeriod"/>
            </a:pPr>
            <a:r>
              <a:rPr lang="en-US" dirty="0" smtClean="0"/>
              <a:t>Definitive treatment : refers to those methods directed towards controlling or eliminating the etiologic factors.</a:t>
            </a:r>
          </a:p>
          <a:p>
            <a:pPr marL="582930" indent="-514350">
              <a:buFont typeface="+mj-lt"/>
              <a:buAutoNum type="arabicPeriod"/>
            </a:pPr>
            <a:r>
              <a:rPr lang="en-US" dirty="0" smtClean="0"/>
              <a:t>Supportive therapy: refers to treatment methods that are directed toward altering patient symptoms</a:t>
            </a:r>
            <a:endParaRPr lang="en-US" dirty="0"/>
          </a:p>
        </p:txBody>
      </p:sp>
    </p:spTree>
    <p:extLst>
      <p:ext uri="{BB962C8B-B14F-4D97-AF65-F5344CB8AC3E}">
        <p14:creationId xmlns:p14="http://schemas.microsoft.com/office/powerpoint/2010/main" val="28814184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normAutofit fontScale="92500" lnSpcReduction="10000"/>
          </a:bodyPr>
          <a:lstStyle/>
          <a:p>
            <a:pPr marL="68580" indent="0">
              <a:buNone/>
            </a:pPr>
            <a:r>
              <a:rPr lang="en-US" sz="3200" b="1" dirty="0" smtClean="0">
                <a:solidFill>
                  <a:schemeClr val="tx2">
                    <a:lumMod val="75000"/>
                  </a:schemeClr>
                </a:solidFill>
              </a:rPr>
              <a:t>Secondary inflammatory capsulitis or </a:t>
            </a:r>
            <a:r>
              <a:rPr lang="en-US" sz="3200" b="1" dirty="0" err="1" smtClean="0">
                <a:solidFill>
                  <a:schemeClr val="tx2">
                    <a:lumMod val="75000"/>
                  </a:schemeClr>
                </a:solidFill>
              </a:rPr>
              <a:t>synovitis</a:t>
            </a:r>
            <a:endParaRPr lang="en-US" sz="3200" b="1" dirty="0" smtClean="0">
              <a:solidFill>
                <a:schemeClr val="tx2">
                  <a:lumMod val="75000"/>
                </a:schemeClr>
              </a:solidFill>
            </a:endParaRPr>
          </a:p>
          <a:p>
            <a:r>
              <a:rPr lang="en-US" u="sng" dirty="0" smtClean="0"/>
              <a:t>Definitive </a:t>
            </a:r>
            <a:r>
              <a:rPr lang="en-US" u="sng" dirty="0" err="1" smtClean="0"/>
              <a:t>tratment</a:t>
            </a:r>
            <a:endParaRPr lang="en-US" u="sng" dirty="0" smtClean="0"/>
          </a:p>
          <a:p>
            <a:pPr marL="68580" indent="0">
              <a:buNone/>
            </a:pPr>
            <a:r>
              <a:rPr lang="en-US" dirty="0" smtClean="0"/>
              <a:t>Appropriate antibiotic therapy and medical care are provided.</a:t>
            </a:r>
          </a:p>
          <a:p>
            <a:pPr marL="68580" indent="0">
              <a:buNone/>
            </a:pPr>
            <a:r>
              <a:rPr lang="en-US" dirty="0" smtClean="0"/>
              <a:t>When the cause is arthritis, it should be treated.</a:t>
            </a:r>
          </a:p>
          <a:p>
            <a:pPr marL="68580" indent="0">
              <a:buNone/>
            </a:pPr>
            <a:r>
              <a:rPr lang="en-US" dirty="0" smtClean="0"/>
              <a:t>When it is caused by disc interference disorders, disc interference should be treated</a:t>
            </a:r>
          </a:p>
          <a:p>
            <a:r>
              <a:rPr lang="en-US" u="sng" dirty="0" smtClean="0"/>
              <a:t>Supportive therapy</a:t>
            </a:r>
          </a:p>
          <a:p>
            <a:pPr marL="68580" indent="0">
              <a:buNone/>
            </a:pPr>
            <a:r>
              <a:rPr lang="en-US" dirty="0" smtClean="0"/>
              <a:t>The same as traumatic capsulitis</a:t>
            </a:r>
          </a:p>
          <a:p>
            <a:pPr marL="68580" indent="0">
              <a:buNone/>
            </a:pPr>
            <a:endParaRPr lang="en-US" dirty="0"/>
          </a:p>
        </p:txBody>
      </p:sp>
    </p:spTree>
    <p:extLst>
      <p:ext uri="{BB962C8B-B14F-4D97-AF65-F5344CB8AC3E}">
        <p14:creationId xmlns:p14="http://schemas.microsoft.com/office/powerpoint/2010/main" val="16132757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Retrodiscitis</a:t>
            </a:r>
            <a:r>
              <a:rPr lang="en-US" dirty="0" smtClean="0"/>
              <a:t> </a:t>
            </a:r>
            <a:endParaRPr lang="en-US" dirty="0"/>
          </a:p>
        </p:txBody>
      </p:sp>
      <p:sp>
        <p:nvSpPr>
          <p:cNvPr id="3" name="Content Placeholder 2"/>
          <p:cNvSpPr>
            <a:spLocks noGrp="1"/>
          </p:cNvSpPr>
          <p:nvPr>
            <p:ph idx="1"/>
          </p:nvPr>
        </p:nvSpPr>
        <p:spPr/>
        <p:txBody>
          <a:bodyPr>
            <a:normAutofit fontScale="77500" lnSpcReduction="20000"/>
          </a:bodyPr>
          <a:lstStyle/>
          <a:p>
            <a:pPr marL="68580" indent="0">
              <a:buNone/>
            </a:pPr>
            <a:r>
              <a:rPr lang="en-US" sz="4100" b="1" dirty="0" err="1" smtClean="0">
                <a:solidFill>
                  <a:schemeClr val="tx2">
                    <a:lumMod val="75000"/>
                  </a:schemeClr>
                </a:solidFill>
              </a:rPr>
              <a:t>Retrodiscitis</a:t>
            </a:r>
            <a:r>
              <a:rPr lang="en-US" sz="4100" b="1" dirty="0" smtClean="0">
                <a:solidFill>
                  <a:schemeClr val="tx2">
                    <a:lumMod val="75000"/>
                  </a:schemeClr>
                </a:solidFill>
              </a:rPr>
              <a:t> from extrinsic trauma</a:t>
            </a:r>
          </a:p>
          <a:p>
            <a:r>
              <a:rPr lang="en-US" u="sng" dirty="0" smtClean="0"/>
              <a:t>Supportive therapy</a:t>
            </a:r>
          </a:p>
          <a:p>
            <a:pPr marL="68580" indent="0">
              <a:buNone/>
            </a:pPr>
            <a:r>
              <a:rPr lang="en-US" dirty="0" smtClean="0"/>
              <a:t>If there is no evidence of acute malocclusion analgesics are given and the patient is asked to restrict movement to within painless levels and begin a soft diet.</a:t>
            </a:r>
          </a:p>
          <a:p>
            <a:pPr marL="68580" indent="0">
              <a:buNone/>
            </a:pPr>
            <a:r>
              <a:rPr lang="en-US" dirty="0" smtClean="0"/>
              <a:t>Ultrasound and thermotherapy are often helpful.</a:t>
            </a:r>
          </a:p>
          <a:p>
            <a:pPr marL="68580" indent="0">
              <a:buNone/>
            </a:pPr>
            <a:r>
              <a:rPr lang="en-US" dirty="0" smtClean="0"/>
              <a:t>A single </a:t>
            </a:r>
            <a:r>
              <a:rPr lang="en-US" dirty="0" err="1" smtClean="0"/>
              <a:t>intracapsular</a:t>
            </a:r>
            <a:r>
              <a:rPr lang="en-US" dirty="0" smtClean="0"/>
              <a:t> injection of corticosteroids may be used in isolated cases of trauma.</a:t>
            </a:r>
          </a:p>
          <a:p>
            <a:pPr marL="68580" indent="0">
              <a:buNone/>
            </a:pPr>
            <a:r>
              <a:rPr lang="en-US" dirty="0" smtClean="0"/>
              <a:t>As symptoms are resolved reestablishment of mandibular movement is encouraged.</a:t>
            </a:r>
          </a:p>
          <a:p>
            <a:pPr marL="68580" indent="0">
              <a:buNone/>
            </a:pPr>
            <a:r>
              <a:rPr lang="en-US" dirty="0" smtClean="0"/>
              <a:t>When acute malocclusion is present  </a:t>
            </a:r>
            <a:r>
              <a:rPr lang="en-US" dirty="0" err="1" smtClean="0"/>
              <a:t>intermaxillary</a:t>
            </a:r>
            <a:r>
              <a:rPr lang="en-US" dirty="0" smtClean="0"/>
              <a:t> fixation is needed but should be released twice daily for 10 min to avoid </a:t>
            </a:r>
            <a:r>
              <a:rPr lang="en-US" dirty="0" err="1" smtClean="0"/>
              <a:t>ankylosis</a:t>
            </a:r>
            <a:r>
              <a:rPr lang="en-US" dirty="0" smtClean="0"/>
              <a:t>.</a:t>
            </a:r>
            <a:endParaRPr lang="en-US" dirty="0"/>
          </a:p>
        </p:txBody>
      </p:sp>
    </p:spTree>
    <p:extLst>
      <p:ext uri="{BB962C8B-B14F-4D97-AF65-F5344CB8AC3E}">
        <p14:creationId xmlns:p14="http://schemas.microsoft.com/office/powerpoint/2010/main" val="34173246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marL="68580" indent="0">
              <a:buNone/>
            </a:pPr>
            <a:r>
              <a:rPr lang="en-US" sz="3200" b="1" dirty="0" err="1" smtClean="0">
                <a:solidFill>
                  <a:schemeClr val="tx2">
                    <a:lumMod val="75000"/>
                  </a:schemeClr>
                </a:solidFill>
              </a:rPr>
              <a:t>Retrodiscitis</a:t>
            </a:r>
            <a:r>
              <a:rPr lang="en-US" sz="3200" b="1" dirty="0" smtClean="0">
                <a:solidFill>
                  <a:schemeClr val="tx2">
                    <a:lumMod val="75000"/>
                  </a:schemeClr>
                </a:solidFill>
              </a:rPr>
              <a:t> from intrinsic trauma</a:t>
            </a:r>
          </a:p>
          <a:p>
            <a:r>
              <a:rPr lang="en-US" u="sng" dirty="0" smtClean="0"/>
              <a:t>Definitive treatment</a:t>
            </a:r>
          </a:p>
          <a:p>
            <a:pPr marL="68580" indent="0">
              <a:buNone/>
            </a:pPr>
            <a:r>
              <a:rPr lang="en-US" dirty="0" smtClean="0"/>
              <a:t>Directed towards eliminating the traumatic condition. Anterior repositioning splint is needed to reestablish a proper condyle disc relationship. This often relieves the pain. The splint is gradually removed to restore the normal condylar position.</a:t>
            </a:r>
          </a:p>
          <a:p>
            <a:pPr marL="68580" indent="0">
              <a:buNone/>
            </a:pPr>
            <a:r>
              <a:rPr lang="en-US" dirty="0" smtClean="0"/>
              <a:t>If splint therapy fails, surgery may be needed</a:t>
            </a:r>
          </a:p>
          <a:p>
            <a:r>
              <a:rPr lang="en-US" u="sng" dirty="0" smtClean="0"/>
              <a:t>Supportive therapy</a:t>
            </a:r>
          </a:p>
          <a:p>
            <a:pPr marL="68580" indent="0">
              <a:buNone/>
            </a:pPr>
            <a:r>
              <a:rPr lang="en-US" dirty="0" smtClean="0"/>
              <a:t>Restriction of mandibular movement to painless levels</a:t>
            </a:r>
          </a:p>
          <a:p>
            <a:pPr marL="68580" indent="0">
              <a:buNone/>
            </a:pPr>
            <a:r>
              <a:rPr lang="en-US" dirty="0" smtClean="0"/>
              <a:t>Analgesics</a:t>
            </a:r>
          </a:p>
          <a:p>
            <a:pPr marL="68580" indent="0">
              <a:buNone/>
            </a:pPr>
            <a:r>
              <a:rPr lang="en-US" dirty="0" smtClean="0"/>
              <a:t>Thermotherapy and ultrasound</a:t>
            </a:r>
          </a:p>
          <a:p>
            <a:pPr marL="68580" indent="0">
              <a:buNone/>
            </a:pPr>
            <a:r>
              <a:rPr lang="en-US" dirty="0" err="1" smtClean="0"/>
              <a:t>Intraarticular</a:t>
            </a:r>
            <a:r>
              <a:rPr lang="en-US" dirty="0" smtClean="0"/>
              <a:t> injection is not indicated</a:t>
            </a:r>
            <a:endParaRPr lang="en-US" dirty="0"/>
          </a:p>
        </p:txBody>
      </p:sp>
    </p:spTree>
    <p:extLst>
      <p:ext uri="{BB962C8B-B14F-4D97-AF65-F5344CB8AC3E}">
        <p14:creationId xmlns:p14="http://schemas.microsoft.com/office/powerpoint/2010/main" val="15356039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Inflamatory</a:t>
            </a:r>
            <a:r>
              <a:rPr lang="en-US" dirty="0" smtClean="0"/>
              <a:t> arthritis</a:t>
            </a:r>
            <a:endParaRPr lang="en-US" dirty="0"/>
          </a:p>
        </p:txBody>
      </p:sp>
      <p:sp>
        <p:nvSpPr>
          <p:cNvPr id="3" name="Content Placeholder 2"/>
          <p:cNvSpPr>
            <a:spLocks noGrp="1"/>
          </p:cNvSpPr>
          <p:nvPr>
            <p:ph idx="1"/>
          </p:nvPr>
        </p:nvSpPr>
        <p:spPr/>
        <p:txBody>
          <a:bodyPr>
            <a:normAutofit lnSpcReduction="10000"/>
          </a:bodyPr>
          <a:lstStyle/>
          <a:p>
            <a:pPr marL="68580" indent="0">
              <a:buNone/>
            </a:pPr>
            <a:r>
              <a:rPr lang="en-US" dirty="0" smtClean="0"/>
              <a:t>Infectious arthritis, </a:t>
            </a:r>
            <a:r>
              <a:rPr lang="en-US" dirty="0" err="1" smtClean="0"/>
              <a:t>hyperurecemia</a:t>
            </a:r>
            <a:r>
              <a:rPr lang="en-US" dirty="0" smtClean="0"/>
              <a:t>, rheumatoid arthritis</a:t>
            </a:r>
          </a:p>
          <a:p>
            <a:r>
              <a:rPr lang="en-US" u="sng" dirty="0" smtClean="0"/>
              <a:t>Definitive treatment</a:t>
            </a:r>
          </a:p>
          <a:p>
            <a:pPr marL="68580" indent="0">
              <a:buNone/>
            </a:pPr>
            <a:r>
              <a:rPr lang="en-US" dirty="0" smtClean="0"/>
              <a:t>A centric relation  </a:t>
            </a:r>
            <a:r>
              <a:rPr lang="en-US" dirty="0" err="1" smtClean="0"/>
              <a:t>occlusal</a:t>
            </a:r>
            <a:r>
              <a:rPr lang="en-US" dirty="0" smtClean="0"/>
              <a:t> splint should be fabricated to decrease the load on the joint.</a:t>
            </a:r>
          </a:p>
          <a:p>
            <a:pPr marL="68580" indent="0">
              <a:buNone/>
            </a:pPr>
            <a:r>
              <a:rPr lang="en-US" dirty="0" smtClean="0"/>
              <a:t>Any oral habits the cause pain should be discontinued.</a:t>
            </a:r>
          </a:p>
          <a:p>
            <a:pPr marL="68580" indent="0">
              <a:buNone/>
            </a:pPr>
            <a:r>
              <a:rPr lang="en-US" dirty="0" smtClean="0"/>
              <a:t>A common finding in rheumatoid arthritis is heavy posterior </a:t>
            </a:r>
            <a:r>
              <a:rPr lang="en-US" dirty="0" err="1" smtClean="0"/>
              <a:t>occlusal</a:t>
            </a:r>
            <a:r>
              <a:rPr lang="en-US" dirty="0" smtClean="0"/>
              <a:t> contact with anterior open bite</a:t>
            </a:r>
          </a:p>
          <a:p>
            <a:pPr marL="68580" indent="0">
              <a:buNone/>
            </a:pPr>
            <a:endParaRPr lang="en-US" dirty="0" smtClean="0"/>
          </a:p>
          <a:p>
            <a:pPr marL="68580" indent="0">
              <a:buNone/>
            </a:pPr>
            <a:endParaRPr lang="en-US" dirty="0"/>
          </a:p>
        </p:txBody>
      </p:sp>
    </p:spTree>
    <p:extLst>
      <p:ext uri="{BB962C8B-B14F-4D97-AF65-F5344CB8AC3E}">
        <p14:creationId xmlns:p14="http://schemas.microsoft.com/office/powerpoint/2010/main" val="39971142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u="sng" dirty="0" smtClean="0"/>
              <a:t>Supportive therapy</a:t>
            </a:r>
          </a:p>
          <a:p>
            <a:pPr marL="68580" indent="0">
              <a:buNone/>
            </a:pPr>
            <a:r>
              <a:rPr lang="en-US" dirty="0" smtClean="0"/>
              <a:t>There are several arthritic conditions whose cause is unknown like degenerative joint disease.</a:t>
            </a:r>
          </a:p>
          <a:p>
            <a:pPr marL="68580" indent="0">
              <a:buNone/>
            </a:pPr>
            <a:r>
              <a:rPr lang="en-US" dirty="0" smtClean="0"/>
              <a:t>Supportive therapy begins by an explanation of the general course of the disease. The disease runs a course of </a:t>
            </a:r>
            <a:r>
              <a:rPr lang="en-US" dirty="0" err="1" smtClean="0"/>
              <a:t>degenration</a:t>
            </a:r>
            <a:r>
              <a:rPr lang="en-US" dirty="0" smtClean="0"/>
              <a:t> and then repair. The </a:t>
            </a:r>
            <a:r>
              <a:rPr lang="en-US" dirty="0" err="1" smtClean="0"/>
              <a:t>syptoms</a:t>
            </a:r>
            <a:r>
              <a:rPr lang="en-US" dirty="0" smtClean="0"/>
              <a:t> usually run a bell curve. Fabrication of a splint, antibiotics, analgesics, restriction of mandibular movement, soft diet, thermotherapy, passive muscle exercise is encouraged to reduce </a:t>
            </a:r>
            <a:r>
              <a:rPr lang="en-US" dirty="0" err="1" smtClean="0"/>
              <a:t>myostatic</a:t>
            </a:r>
            <a:r>
              <a:rPr lang="en-US" dirty="0" smtClean="0"/>
              <a:t> or </a:t>
            </a:r>
            <a:r>
              <a:rPr lang="en-US" dirty="0" err="1" smtClean="0"/>
              <a:t>myofibrotic</a:t>
            </a:r>
            <a:r>
              <a:rPr lang="en-US" dirty="0" smtClean="0"/>
              <a:t> contracture and maintain joint function.</a:t>
            </a:r>
          </a:p>
          <a:p>
            <a:pPr marL="68580" indent="0">
              <a:buNone/>
            </a:pPr>
            <a:r>
              <a:rPr lang="en-US" dirty="0" smtClean="0"/>
              <a:t>If the symptoms are severe and do not resolve within 2 months a single injection of </a:t>
            </a:r>
            <a:r>
              <a:rPr lang="en-US" dirty="0" err="1" smtClean="0"/>
              <a:t>intracapsular</a:t>
            </a:r>
            <a:r>
              <a:rPr lang="en-US" dirty="0" smtClean="0"/>
              <a:t> corticosteroids is indicated.</a:t>
            </a:r>
          </a:p>
          <a:p>
            <a:pPr marL="68580" indent="0">
              <a:buNone/>
            </a:pPr>
            <a:r>
              <a:rPr lang="en-US" dirty="0" smtClean="0"/>
              <a:t>If unsuccessful surgery is indicated.</a:t>
            </a:r>
          </a:p>
          <a:p>
            <a:pPr marL="68580" indent="0">
              <a:buNone/>
            </a:pPr>
            <a:r>
              <a:rPr lang="en-US" dirty="0" smtClean="0"/>
              <a:t>When the symptoms resolve the </a:t>
            </a:r>
            <a:r>
              <a:rPr lang="en-US" dirty="0" err="1" smtClean="0"/>
              <a:t>sequelea</a:t>
            </a:r>
            <a:r>
              <a:rPr lang="en-US" dirty="0" smtClean="0"/>
              <a:t> need to be treated.</a:t>
            </a:r>
            <a:endParaRPr lang="en-US" dirty="0"/>
          </a:p>
        </p:txBody>
      </p:sp>
    </p:spTree>
    <p:extLst>
      <p:ext uri="{BB962C8B-B14F-4D97-AF65-F5344CB8AC3E}">
        <p14:creationId xmlns:p14="http://schemas.microsoft.com/office/powerpoint/2010/main" val="19058161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Chronic mandibular </a:t>
            </a:r>
            <a:r>
              <a:rPr lang="en-US" dirty="0" err="1" smtClean="0"/>
              <a:t>hypomobility</a:t>
            </a:r>
            <a:r>
              <a:rPr lang="en-US" dirty="0" smtClean="0"/>
              <a:t> and growth disorders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802701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mandibular </a:t>
            </a:r>
            <a:r>
              <a:rPr lang="en-US" dirty="0" err="1" smtClean="0"/>
              <a:t>hypomobility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Most of these cases are generally asymptomatic so supportive therapy is not required</a:t>
            </a:r>
          </a:p>
          <a:p>
            <a:r>
              <a:rPr lang="en-US" u="sng" dirty="0" err="1" smtClean="0">
                <a:solidFill>
                  <a:schemeClr val="tx2">
                    <a:lumMod val="75000"/>
                  </a:schemeClr>
                </a:solidFill>
              </a:rPr>
              <a:t>Myostatic</a:t>
            </a:r>
            <a:r>
              <a:rPr lang="en-US" u="sng" dirty="0" smtClean="0">
                <a:solidFill>
                  <a:schemeClr val="tx2">
                    <a:lumMod val="75000"/>
                  </a:schemeClr>
                </a:solidFill>
              </a:rPr>
              <a:t> contracture</a:t>
            </a:r>
          </a:p>
          <a:p>
            <a:pPr marL="68580" indent="0">
              <a:buNone/>
            </a:pPr>
            <a:r>
              <a:rPr lang="en-US" dirty="0" smtClean="0"/>
              <a:t>Treated by passive stretching or resistant opening  exercise.</a:t>
            </a:r>
          </a:p>
          <a:p>
            <a:r>
              <a:rPr lang="en-US" u="sng" dirty="0" err="1" smtClean="0">
                <a:solidFill>
                  <a:schemeClr val="tx2">
                    <a:lumMod val="75000"/>
                  </a:schemeClr>
                </a:solidFill>
              </a:rPr>
              <a:t>Myofibrotic</a:t>
            </a:r>
            <a:r>
              <a:rPr lang="en-US" u="sng" dirty="0" smtClean="0">
                <a:solidFill>
                  <a:schemeClr val="tx2">
                    <a:lumMod val="75000"/>
                  </a:schemeClr>
                </a:solidFill>
              </a:rPr>
              <a:t> contracture</a:t>
            </a:r>
          </a:p>
          <a:p>
            <a:pPr marL="68580" indent="0">
              <a:buNone/>
            </a:pPr>
            <a:r>
              <a:rPr lang="en-US" dirty="0" smtClean="0"/>
              <a:t>It is permanent the muscle can relax but its length can not increase.</a:t>
            </a:r>
          </a:p>
          <a:p>
            <a:pPr marL="68580" indent="0">
              <a:buNone/>
            </a:pPr>
            <a:r>
              <a:rPr lang="en-US" dirty="0" smtClean="0"/>
              <a:t>Surgical detachment and re-attachment of the muscle is done. </a:t>
            </a:r>
          </a:p>
          <a:p>
            <a:r>
              <a:rPr lang="en-US" u="sng" dirty="0">
                <a:solidFill>
                  <a:schemeClr val="tx2">
                    <a:lumMod val="75000"/>
                  </a:schemeClr>
                </a:solidFill>
              </a:rPr>
              <a:t>Capsular fibrosis</a:t>
            </a:r>
          </a:p>
          <a:p>
            <a:pPr marL="68580" indent="0">
              <a:buNone/>
            </a:pPr>
            <a:r>
              <a:rPr lang="en-US" dirty="0"/>
              <a:t>Treatment is not indicated since this is not a major functional problem to the patient</a:t>
            </a:r>
            <a:r>
              <a:rPr lang="en-US" dirty="0" smtClean="0"/>
              <a:t>.</a:t>
            </a:r>
          </a:p>
          <a:p>
            <a:r>
              <a:rPr lang="en-US" dirty="0" err="1" smtClean="0">
                <a:solidFill>
                  <a:schemeClr val="tx2">
                    <a:lumMod val="75000"/>
                  </a:schemeClr>
                </a:solidFill>
              </a:rPr>
              <a:t>Ankylosis</a:t>
            </a:r>
            <a:endParaRPr lang="en-US" dirty="0" smtClean="0">
              <a:solidFill>
                <a:schemeClr val="tx2">
                  <a:lumMod val="75000"/>
                </a:schemeClr>
              </a:solidFill>
            </a:endParaRPr>
          </a:p>
          <a:p>
            <a:pPr marL="68580" indent="0">
              <a:buNone/>
            </a:pPr>
            <a:r>
              <a:rPr lang="en-US" dirty="0" smtClean="0"/>
              <a:t>Surgery is the only definitive treatment if the movement is impaired.</a:t>
            </a:r>
            <a:endParaRPr lang="en-US" dirty="0"/>
          </a:p>
          <a:p>
            <a:pPr marL="68580" indent="0">
              <a:buNone/>
            </a:pPr>
            <a:endParaRPr lang="en-US" dirty="0" smtClean="0"/>
          </a:p>
          <a:p>
            <a:pPr marL="68580" indent="0">
              <a:buNone/>
            </a:pPr>
            <a:endParaRPr lang="en-US" dirty="0"/>
          </a:p>
        </p:txBody>
      </p:sp>
    </p:spTree>
    <p:extLst>
      <p:ext uri="{BB962C8B-B14F-4D97-AF65-F5344CB8AC3E}">
        <p14:creationId xmlns:p14="http://schemas.microsoft.com/office/powerpoint/2010/main" val="1895908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of growth disorders</a:t>
            </a:r>
            <a:endParaRPr lang="en-US" dirty="0"/>
          </a:p>
        </p:txBody>
      </p:sp>
      <p:sp>
        <p:nvSpPr>
          <p:cNvPr id="3" name="Content Placeholder 2"/>
          <p:cNvSpPr>
            <a:spLocks noGrp="1"/>
          </p:cNvSpPr>
          <p:nvPr>
            <p:ph idx="1"/>
          </p:nvPr>
        </p:nvSpPr>
        <p:spPr/>
        <p:txBody>
          <a:bodyPr/>
          <a:lstStyle/>
          <a:p>
            <a:r>
              <a:rPr lang="en-US" dirty="0" smtClean="0"/>
              <a:t>Hyperplasia, hypoplasia, </a:t>
            </a:r>
            <a:r>
              <a:rPr lang="en-US" dirty="0" err="1" smtClean="0"/>
              <a:t>neoplasia</a:t>
            </a:r>
            <a:endParaRPr lang="en-US" dirty="0" smtClean="0"/>
          </a:p>
          <a:p>
            <a:r>
              <a:rPr lang="en-US" dirty="0" smtClean="0"/>
              <a:t>Treatment must be tailored to the patient’s condition.</a:t>
            </a:r>
          </a:p>
          <a:p>
            <a:r>
              <a:rPr lang="en-US" dirty="0" smtClean="0"/>
              <a:t>Treatment is needed to restore function and minimize trauma to the associated structures</a:t>
            </a:r>
            <a:endParaRPr lang="en-US" dirty="0"/>
          </a:p>
        </p:txBody>
      </p:sp>
    </p:spTree>
    <p:extLst>
      <p:ext uri="{BB962C8B-B14F-4D97-AF65-F5344CB8AC3E}">
        <p14:creationId xmlns:p14="http://schemas.microsoft.com/office/powerpoint/2010/main" val="2826205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Definitive treatment</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Parafunctional</a:t>
            </a:r>
            <a:r>
              <a:rPr lang="en-US" dirty="0" smtClean="0"/>
              <a:t> activity results from 2 etiologic factors:</a:t>
            </a:r>
          </a:p>
          <a:p>
            <a:pPr marL="582930" indent="-514350">
              <a:buFont typeface="+mj-lt"/>
              <a:buAutoNum type="arabicPeriod"/>
            </a:pPr>
            <a:r>
              <a:rPr lang="en-US" dirty="0" smtClean="0">
                <a:solidFill>
                  <a:schemeClr val="accent4">
                    <a:lumMod val="75000"/>
                  </a:schemeClr>
                </a:solidFill>
              </a:rPr>
              <a:t>Malocclusion</a:t>
            </a:r>
          </a:p>
          <a:p>
            <a:pPr marL="582930" indent="-514350">
              <a:buFont typeface="+mj-lt"/>
              <a:buAutoNum type="arabicPeriod"/>
            </a:pPr>
            <a:r>
              <a:rPr lang="en-US" dirty="0" smtClean="0">
                <a:solidFill>
                  <a:schemeClr val="accent4">
                    <a:lumMod val="75000"/>
                  </a:schemeClr>
                </a:solidFill>
              </a:rPr>
              <a:t>Emotional stress</a:t>
            </a:r>
          </a:p>
          <a:p>
            <a:pPr marL="68580" indent="0">
              <a:buNone/>
            </a:pPr>
            <a:r>
              <a:rPr lang="en-US" dirty="0" smtClean="0"/>
              <a:t>Definitive treatment is directed towards altering or changing one or both those factors</a:t>
            </a:r>
          </a:p>
          <a:p>
            <a:pPr marL="68580" indent="0">
              <a:buNone/>
            </a:pPr>
            <a:endParaRPr lang="en-US" dirty="0" smtClean="0"/>
          </a:p>
          <a:p>
            <a:pPr marL="68580" indent="0">
              <a:buNone/>
            </a:pPr>
            <a:r>
              <a:rPr lang="en-US" dirty="0" err="1" smtClean="0"/>
              <a:t>Occlusal</a:t>
            </a:r>
            <a:r>
              <a:rPr lang="en-US" dirty="0" smtClean="0"/>
              <a:t> examination may identify obvious dental interferences but it is difficult to determine whether those are the only conditions responsible for the disorder or they are within physiologic tolerance of the patient</a:t>
            </a:r>
            <a:endParaRPr lang="en-US" dirty="0"/>
          </a:p>
        </p:txBody>
      </p:sp>
    </p:spTree>
    <p:extLst>
      <p:ext uri="{BB962C8B-B14F-4D97-AF65-F5344CB8AC3E}">
        <p14:creationId xmlns:p14="http://schemas.microsoft.com/office/powerpoint/2010/main" val="2455124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68580" indent="0">
              <a:buNone/>
            </a:pPr>
            <a:r>
              <a:rPr lang="en-US" dirty="0" smtClean="0"/>
              <a:t>Questioning the patient for high level of emotional stress is equally difficult</a:t>
            </a:r>
          </a:p>
          <a:p>
            <a:pPr marL="68580" indent="0">
              <a:buNone/>
            </a:pPr>
            <a:endParaRPr lang="en-US" dirty="0"/>
          </a:p>
          <a:p>
            <a:pPr marL="68580" indent="0">
              <a:buNone/>
            </a:pPr>
            <a:r>
              <a:rPr lang="en-US" dirty="0" smtClean="0"/>
              <a:t>All initial treatment should be conservative, reversible and non invasive</a:t>
            </a:r>
            <a:endParaRPr lang="en-US" dirty="0"/>
          </a:p>
        </p:txBody>
      </p:sp>
    </p:spTree>
    <p:extLst>
      <p:ext uri="{BB962C8B-B14F-4D97-AF65-F5344CB8AC3E}">
        <p14:creationId xmlns:p14="http://schemas.microsoft.com/office/powerpoint/2010/main" val="978785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Occlusal</a:t>
            </a:r>
            <a:r>
              <a:rPr lang="en-US" dirty="0" smtClean="0"/>
              <a:t> therapy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It is considered to be the treatment that is directed towards changing the mandibular position and/or </a:t>
            </a:r>
            <a:r>
              <a:rPr lang="en-US" dirty="0" err="1" smtClean="0"/>
              <a:t>occlusal</a:t>
            </a:r>
            <a:r>
              <a:rPr lang="en-US" dirty="0" smtClean="0"/>
              <a:t> contact pattern of teeth.</a:t>
            </a:r>
          </a:p>
          <a:p>
            <a:r>
              <a:rPr lang="en-US" dirty="0" smtClean="0"/>
              <a:t>It can be either </a:t>
            </a:r>
          </a:p>
          <a:p>
            <a:pPr marL="582930" indent="-514350">
              <a:buFont typeface="+mj-lt"/>
              <a:buAutoNum type="arabicPeriod"/>
            </a:pPr>
            <a:r>
              <a:rPr lang="en-US" b="1" u="sng" dirty="0" smtClean="0">
                <a:solidFill>
                  <a:schemeClr val="accent4">
                    <a:lumMod val="75000"/>
                  </a:schemeClr>
                </a:solidFill>
              </a:rPr>
              <a:t>reversible</a:t>
            </a:r>
            <a:r>
              <a:rPr lang="en-US" dirty="0" smtClean="0"/>
              <a:t> which changes the patient’s occlusion temporarily and is best made by </a:t>
            </a:r>
            <a:r>
              <a:rPr lang="en-US" dirty="0" err="1" smtClean="0"/>
              <a:t>occlusal</a:t>
            </a:r>
            <a:r>
              <a:rPr lang="en-US" dirty="0" smtClean="0"/>
              <a:t> splint which is an acrylic appliance worn over the teeth in one arch and has an opposing surface which changes the mandibular position( optimum disc fossa relationship)  and </a:t>
            </a:r>
            <a:r>
              <a:rPr lang="en-US" dirty="0" err="1" smtClean="0"/>
              <a:t>occlusal</a:t>
            </a:r>
            <a:r>
              <a:rPr lang="en-US" dirty="0" smtClean="0"/>
              <a:t> contact pattern of the teeth</a:t>
            </a:r>
          </a:p>
          <a:p>
            <a:pPr marL="582930" indent="-514350">
              <a:buFont typeface="+mj-lt"/>
              <a:buAutoNum type="arabicPeriod"/>
            </a:pPr>
            <a:r>
              <a:rPr lang="en-US" b="1" u="sng" dirty="0" smtClean="0">
                <a:solidFill>
                  <a:schemeClr val="accent4">
                    <a:lumMod val="75000"/>
                  </a:schemeClr>
                </a:solidFill>
              </a:rPr>
              <a:t>Irreversible</a:t>
            </a:r>
            <a:r>
              <a:rPr lang="en-US" dirty="0" smtClean="0"/>
              <a:t>  like selected grinding of the teeth, restorative procedures, orthodontic treatment, and surgical procedures which are aimed at changing occlusion and/or mandibular position.</a:t>
            </a:r>
          </a:p>
          <a:p>
            <a:pPr marL="68580" indent="0">
              <a:buNone/>
            </a:pPr>
            <a:r>
              <a:rPr lang="en-US" dirty="0" smtClean="0"/>
              <a:t>Splints that are designed to change growth or permanently reposition the mandible are also considered irreversible </a:t>
            </a:r>
            <a:r>
              <a:rPr lang="en-US" dirty="0" err="1" smtClean="0"/>
              <a:t>occlusal</a:t>
            </a:r>
            <a:r>
              <a:rPr lang="en-US" dirty="0" smtClean="0"/>
              <a:t> therapy.</a:t>
            </a:r>
            <a:endParaRPr lang="en-US" dirty="0"/>
          </a:p>
        </p:txBody>
      </p:sp>
    </p:spTree>
    <p:extLst>
      <p:ext uri="{BB962C8B-B14F-4D97-AF65-F5344CB8AC3E}">
        <p14:creationId xmlns:p14="http://schemas.microsoft.com/office/powerpoint/2010/main" val="3879456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If the centric relation splint fails to relief symptoms of the patient this suggests that the major etiologic factor is not related to occlusion or mandibular position and it is assumed that emotional stress is the major factor and treatment to change this factor should be pursued</a:t>
            </a:r>
            <a:endParaRPr lang="en-US" dirty="0"/>
          </a:p>
        </p:txBody>
      </p:sp>
    </p:spTree>
    <p:extLst>
      <p:ext uri="{BB962C8B-B14F-4D97-AF65-F5344CB8AC3E}">
        <p14:creationId xmlns:p14="http://schemas.microsoft.com/office/powerpoint/2010/main" val="4018419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Emotional stress therapy</a:t>
            </a:r>
            <a:endParaRPr lang="en-US" dirty="0"/>
          </a:p>
        </p:txBody>
      </p:sp>
      <p:sp>
        <p:nvSpPr>
          <p:cNvPr id="3" name="Content Placeholder 2"/>
          <p:cNvSpPr>
            <a:spLocks noGrp="1"/>
          </p:cNvSpPr>
          <p:nvPr>
            <p:ph idx="1"/>
          </p:nvPr>
        </p:nvSpPr>
        <p:spPr/>
        <p:txBody>
          <a:bodyPr/>
          <a:lstStyle/>
          <a:p>
            <a:r>
              <a:rPr lang="en-US" dirty="0" smtClean="0"/>
              <a:t>Review of the personal traits and emotional states: enormous variation exists in this patient population and this prevents the common traits from being helpful in identifying the etiologic factors of TM disorders.</a:t>
            </a:r>
          </a:p>
          <a:p>
            <a:r>
              <a:rPr lang="en-US" dirty="0" smtClean="0"/>
              <a:t>Common emotional states: levels of anxiety can be significant, apprehension, frustration, anger, anxiety…</a:t>
            </a:r>
            <a:endParaRPr lang="en-US" dirty="0"/>
          </a:p>
        </p:txBody>
      </p:sp>
    </p:spTree>
    <p:extLst>
      <p:ext uri="{BB962C8B-B14F-4D97-AF65-F5344CB8AC3E}">
        <p14:creationId xmlns:p14="http://schemas.microsoft.com/office/powerpoint/2010/main" val="18395764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1175</TotalTime>
  <Words>2476</Words>
  <Application>Microsoft Office PowerPoint</Application>
  <PresentationFormat>On-screen Show (4:3)</PresentationFormat>
  <Paragraphs>233</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Metro</vt:lpstr>
      <vt:lpstr>Conservative management of tempromandibular disorders</vt:lpstr>
      <vt:lpstr>Interrelationship of various TMD</vt:lpstr>
      <vt:lpstr>PowerPoint Presentation</vt:lpstr>
      <vt:lpstr>General types of treatment of TM Disorders</vt:lpstr>
      <vt:lpstr>Definitive treatment</vt:lpstr>
      <vt:lpstr>PowerPoint Presentation</vt:lpstr>
      <vt:lpstr>Occlusal therapy</vt:lpstr>
      <vt:lpstr>PowerPoint Presentation</vt:lpstr>
      <vt:lpstr>Emotional stress therapy</vt:lpstr>
      <vt:lpstr>Types of emotional stress therapy</vt:lpstr>
      <vt:lpstr>Other considerations in treating parafunctional activity</vt:lpstr>
      <vt:lpstr>Supportive therapy</vt:lpstr>
      <vt:lpstr>Pharmacologic therapy</vt:lpstr>
      <vt:lpstr>Types of medications given</vt:lpstr>
      <vt:lpstr>Physical therapy</vt:lpstr>
      <vt:lpstr>Supportive therapy for dysfunction</vt:lpstr>
      <vt:lpstr>Treatment of acute muscle disorders </vt:lpstr>
      <vt:lpstr>Muscle splinting</vt:lpstr>
      <vt:lpstr>PowerPoint Presentation</vt:lpstr>
      <vt:lpstr>Myospasm </vt:lpstr>
      <vt:lpstr>PowerPoint Presentation</vt:lpstr>
      <vt:lpstr>Myositis </vt:lpstr>
      <vt:lpstr>Treatment of disc interference disorders</vt:lpstr>
      <vt:lpstr>PowerPoint Presentation</vt:lpstr>
      <vt:lpstr>Class I interference </vt:lpstr>
      <vt:lpstr>Class II interference</vt:lpstr>
      <vt:lpstr>PowerPoint Presentation</vt:lpstr>
      <vt:lpstr>PowerPoint Presentation</vt:lpstr>
      <vt:lpstr>Class III interferences</vt:lpstr>
      <vt:lpstr>Excessive passive inter-articular pressure</vt:lpstr>
      <vt:lpstr>Structural incompatibility of the sliding surfaces</vt:lpstr>
      <vt:lpstr>Impaired function of the condyle disc complex</vt:lpstr>
      <vt:lpstr>PowerPoint Presentation</vt:lpstr>
      <vt:lpstr>PowerPoint Presentation</vt:lpstr>
      <vt:lpstr>Class IV interference ( subluxation)</vt:lpstr>
      <vt:lpstr>PowerPoint Presentation</vt:lpstr>
      <vt:lpstr>Spontaneous anterior dislocation of the disc</vt:lpstr>
      <vt:lpstr>Treatment of inflamatory disorders of the tempromandibular joint</vt:lpstr>
      <vt:lpstr>Capsulitis and synovitis</vt:lpstr>
      <vt:lpstr>PowerPoint Presentation</vt:lpstr>
      <vt:lpstr>Retrodiscitis </vt:lpstr>
      <vt:lpstr>PowerPoint Presentation</vt:lpstr>
      <vt:lpstr>Inflamatory arthritis</vt:lpstr>
      <vt:lpstr>PowerPoint Presentation</vt:lpstr>
      <vt:lpstr>Chronic mandibular hypomobility and growth disorders</vt:lpstr>
      <vt:lpstr>Chronic mandibular hypomobility</vt:lpstr>
      <vt:lpstr>Treatment of growth disorders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Conservative management of tempromandibular disorders</dc:title>
  <dc:creator>Yara</dc:creator>
  <cp:lastModifiedBy>Yara</cp:lastModifiedBy>
  <cp:revision>52</cp:revision>
  <dcterms:created xsi:type="dcterms:W3CDTF">2012-10-17T07:54:43Z</dcterms:created>
  <dcterms:modified xsi:type="dcterms:W3CDTF">2006-06-02T09:56:39Z</dcterms:modified>
</cp:coreProperties>
</file>