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698B1-513C-468D-8648-C77327A9EADE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596A4-3018-4DFC-B49C-0B7F7EF053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Critical Appraisal of the Scientific Literature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of appropriate statistical tests according to the type of data gathered</a:t>
            </a:r>
          </a:p>
          <a:p>
            <a:endParaRPr lang="en-US" dirty="0"/>
          </a:p>
          <a:p>
            <a:r>
              <a:rPr lang="en-US" dirty="0" smtClean="0"/>
              <a:t>Study of interactions between various variables</a:t>
            </a:r>
          </a:p>
          <a:p>
            <a:endParaRPr lang="en-US" dirty="0"/>
          </a:p>
          <a:p>
            <a:r>
              <a:rPr lang="en-US" dirty="0" smtClean="0"/>
              <a:t>Analysis should be as simple as possible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Relates finding of present study to previous information in the field</a:t>
            </a:r>
          </a:p>
          <a:p>
            <a:endParaRPr lang="en-US" dirty="0"/>
          </a:p>
          <a:p>
            <a:r>
              <a:rPr lang="en-US" dirty="0" smtClean="0"/>
              <a:t>Author can give their own opinion on the importance or application of the results of the study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Clear conclusions based on the results</a:t>
            </a:r>
          </a:p>
          <a:p>
            <a:endParaRPr lang="en-US" dirty="0"/>
          </a:p>
          <a:p>
            <a:r>
              <a:rPr lang="en-US" dirty="0" smtClean="0"/>
              <a:t>The “take-home” message of the study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Descriptive / Observational</a:t>
            </a:r>
          </a:p>
          <a:p>
            <a:r>
              <a:rPr lang="en-US" dirty="0" smtClean="0"/>
              <a:t>Cross-Experimental</a:t>
            </a:r>
          </a:p>
          <a:p>
            <a:r>
              <a:rPr lang="en-US" dirty="0" smtClean="0"/>
              <a:t>Sectional</a:t>
            </a:r>
          </a:p>
          <a:p>
            <a:r>
              <a:rPr lang="en-US" dirty="0" smtClean="0"/>
              <a:t>Longitudinal</a:t>
            </a:r>
          </a:p>
          <a:p>
            <a:r>
              <a:rPr lang="en-US" dirty="0" smtClean="0"/>
              <a:t>“Traditional” Review</a:t>
            </a:r>
          </a:p>
          <a:p>
            <a:r>
              <a:rPr lang="en-US" dirty="0" smtClean="0"/>
              <a:t>Systemic Review</a:t>
            </a:r>
          </a:p>
          <a:p>
            <a:r>
              <a:rPr lang="en-US" dirty="0" smtClean="0"/>
              <a:t>Meta Analysis</a:t>
            </a:r>
          </a:p>
          <a:p>
            <a:r>
              <a:rPr lang="en-US" dirty="0" smtClean="0"/>
              <a:t>The Cochrane Collaboration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Hierarchy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Case Report</a:t>
            </a:r>
          </a:p>
          <a:p>
            <a:endParaRPr lang="en-US" dirty="0" smtClean="0"/>
          </a:p>
          <a:p>
            <a:r>
              <a:rPr lang="en-US" dirty="0" smtClean="0"/>
              <a:t>Case series</a:t>
            </a:r>
          </a:p>
          <a:p>
            <a:endParaRPr lang="en-US" dirty="0" smtClean="0"/>
          </a:p>
          <a:p>
            <a:r>
              <a:rPr lang="en-US" dirty="0" smtClean="0"/>
              <a:t>Retrospective comparative studies</a:t>
            </a:r>
          </a:p>
          <a:p>
            <a:endParaRPr lang="en-US" dirty="0" smtClean="0"/>
          </a:p>
          <a:p>
            <a:r>
              <a:rPr lang="en-US" dirty="0" smtClean="0"/>
              <a:t>Prospective Comparative studies</a:t>
            </a:r>
          </a:p>
          <a:p>
            <a:endParaRPr lang="en-US" dirty="0" smtClean="0"/>
          </a:p>
          <a:p>
            <a:r>
              <a:rPr lang="en-US" dirty="0" smtClean="0"/>
              <a:t>Randomized </a:t>
            </a:r>
            <a:r>
              <a:rPr lang="en-US" dirty="0"/>
              <a:t>P</a:t>
            </a:r>
            <a:r>
              <a:rPr lang="en-US" dirty="0" smtClean="0"/>
              <a:t>rospective </a:t>
            </a:r>
            <a:r>
              <a:rPr lang="en-US" dirty="0"/>
              <a:t>C</a:t>
            </a:r>
            <a:r>
              <a:rPr lang="en-US" dirty="0" smtClean="0"/>
              <a:t>ontrolled Trial</a:t>
            </a:r>
          </a:p>
          <a:p>
            <a:endParaRPr lang="en-US" dirty="0" smtClean="0"/>
          </a:p>
          <a:p>
            <a:r>
              <a:rPr lang="en-US" dirty="0" smtClean="0"/>
              <a:t>Meta of Randomized Controlled Trial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 in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Objectives not clearly stated</a:t>
            </a:r>
          </a:p>
          <a:p>
            <a:endParaRPr lang="en-US" dirty="0" smtClean="0"/>
          </a:p>
          <a:p>
            <a:r>
              <a:rPr lang="en-US" dirty="0" smtClean="0"/>
              <a:t>Hypothesis (Null) not stated</a:t>
            </a:r>
          </a:p>
          <a:p>
            <a:endParaRPr lang="en-US" dirty="0" smtClean="0"/>
          </a:p>
          <a:p>
            <a:r>
              <a:rPr lang="en-US" dirty="0" smtClean="0"/>
              <a:t>Introduction too long</a:t>
            </a:r>
          </a:p>
          <a:p>
            <a:endParaRPr lang="en-US" dirty="0" smtClean="0"/>
          </a:p>
          <a:p>
            <a:r>
              <a:rPr lang="en-US" dirty="0" smtClean="0"/>
              <a:t>No ethical approval</a:t>
            </a:r>
          </a:p>
          <a:p>
            <a:endParaRPr lang="en-US" dirty="0" smtClean="0"/>
          </a:p>
          <a:p>
            <a:r>
              <a:rPr lang="en-US" dirty="0" smtClean="0"/>
              <a:t>Sample selection not clearly defined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 in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Methods not clearly described</a:t>
            </a:r>
          </a:p>
          <a:p>
            <a:endParaRPr lang="en-US" dirty="0" smtClean="0"/>
          </a:p>
          <a:p>
            <a:r>
              <a:rPr lang="en-US" dirty="0" smtClean="0"/>
              <a:t>Use of statistical analyses to find meaningful results</a:t>
            </a:r>
          </a:p>
          <a:p>
            <a:endParaRPr lang="en-US" dirty="0" smtClean="0"/>
          </a:p>
          <a:p>
            <a:r>
              <a:rPr lang="en-US" dirty="0" smtClean="0"/>
              <a:t>Results too long and not relevant</a:t>
            </a:r>
          </a:p>
          <a:p>
            <a:endParaRPr lang="en-US" dirty="0" smtClean="0"/>
          </a:p>
          <a:p>
            <a:r>
              <a:rPr lang="en-US" dirty="0" smtClean="0"/>
              <a:t>Results not clinically significant</a:t>
            </a:r>
          </a:p>
          <a:p>
            <a:endParaRPr lang="en-US" dirty="0" smtClean="0"/>
          </a:p>
          <a:p>
            <a:r>
              <a:rPr lang="en-US" dirty="0" smtClean="0"/>
              <a:t>Conclusions not based on results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THE NEXT TIME YOU READ A SCIENTIFIC ARTICLE......</a:t>
            </a:r>
            <a:endParaRPr 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Components of a scientific paper</a:t>
            </a:r>
          </a:p>
          <a:p>
            <a:endParaRPr lang="en-US" dirty="0" smtClean="0"/>
          </a:p>
          <a:p>
            <a:r>
              <a:rPr lang="en-US" dirty="0" smtClean="0"/>
              <a:t>Types of study</a:t>
            </a:r>
          </a:p>
          <a:p>
            <a:endParaRPr lang="en-US" dirty="0" smtClean="0"/>
          </a:p>
          <a:p>
            <a:r>
              <a:rPr lang="en-US" dirty="0" smtClean="0"/>
              <a:t>The Hierarchy of Evidence</a:t>
            </a:r>
          </a:p>
          <a:p>
            <a:endParaRPr lang="en-US" dirty="0" smtClean="0"/>
          </a:p>
          <a:p>
            <a:r>
              <a:rPr lang="en-US" dirty="0" smtClean="0"/>
              <a:t>Common mistakes in the literature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 Scientific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 (Background)</a:t>
            </a:r>
          </a:p>
          <a:p>
            <a:endParaRPr lang="en-US" dirty="0"/>
          </a:p>
          <a:p>
            <a:r>
              <a:rPr lang="en-US" dirty="0" smtClean="0"/>
              <a:t>Materials/Subjects and Methods</a:t>
            </a:r>
          </a:p>
          <a:p>
            <a:endParaRPr lang="en-US" dirty="0"/>
          </a:p>
          <a:p>
            <a:r>
              <a:rPr lang="en-US" dirty="0" smtClean="0"/>
              <a:t>Results</a:t>
            </a:r>
          </a:p>
          <a:p>
            <a:endParaRPr lang="en-US" dirty="0"/>
          </a:p>
          <a:p>
            <a:r>
              <a:rPr lang="en-US" dirty="0" smtClean="0"/>
              <a:t>Discussion</a:t>
            </a:r>
          </a:p>
          <a:p>
            <a:endParaRPr lang="en-US" dirty="0"/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Outline of previous research related to present study</a:t>
            </a:r>
          </a:p>
          <a:p>
            <a:endParaRPr lang="en-US" dirty="0"/>
          </a:p>
          <a:p>
            <a:r>
              <a:rPr lang="en-US" dirty="0" smtClean="0"/>
              <a:t>Leads to aims and objectives of present study</a:t>
            </a:r>
          </a:p>
          <a:p>
            <a:endParaRPr lang="en-US" dirty="0"/>
          </a:p>
          <a:p>
            <a:r>
              <a:rPr lang="en-US" dirty="0" smtClean="0"/>
              <a:t>Clearly stated goals or objectives</a:t>
            </a:r>
          </a:p>
          <a:p>
            <a:endParaRPr lang="en-US" dirty="0"/>
          </a:p>
          <a:p>
            <a:r>
              <a:rPr lang="en-US" dirty="0" smtClean="0"/>
              <a:t>Hypothesis - Null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Ethical / Internal Review Board Approval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/ 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detailed description of the materials used including brand names</a:t>
            </a:r>
          </a:p>
          <a:p>
            <a:endParaRPr lang="en-US" dirty="0"/>
          </a:p>
          <a:p>
            <a:r>
              <a:rPr lang="en-US" dirty="0" smtClean="0"/>
              <a:t>A detailed description of how the sample was selected </a:t>
            </a:r>
          </a:p>
          <a:p>
            <a:endParaRPr lang="en-US" dirty="0"/>
          </a:p>
          <a:p>
            <a:r>
              <a:rPr lang="en-US" dirty="0" smtClean="0"/>
              <a:t>Power calculation…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 they representative of the target population?</a:t>
            </a:r>
          </a:p>
          <a:p>
            <a:endParaRPr lang="en-US" dirty="0"/>
          </a:p>
          <a:p>
            <a:r>
              <a:rPr lang="en-US" dirty="0" smtClean="0"/>
              <a:t>Were they randomly selected?</a:t>
            </a:r>
          </a:p>
          <a:p>
            <a:endParaRPr lang="en-US" dirty="0"/>
          </a:p>
          <a:p>
            <a:r>
              <a:rPr lang="en-US" dirty="0" smtClean="0"/>
              <a:t>Inclusion and exclusion criteria</a:t>
            </a:r>
          </a:p>
          <a:p>
            <a:endParaRPr lang="en-US" dirty="0"/>
          </a:p>
          <a:p>
            <a:r>
              <a:rPr lang="en-US" dirty="0" smtClean="0"/>
              <a:t>Are experimental groups matched (Age, sex etc)?</a:t>
            </a:r>
          </a:p>
          <a:p>
            <a:endParaRPr lang="en-US" dirty="0"/>
          </a:p>
          <a:p>
            <a:r>
              <a:rPr lang="en-US" dirty="0" smtClean="0"/>
              <a:t>Is there a control group?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describe in great detail how the study was carried out</a:t>
            </a:r>
          </a:p>
          <a:p>
            <a:endParaRPr lang="en-US" dirty="0"/>
          </a:p>
          <a:p>
            <a:r>
              <a:rPr lang="en-US" dirty="0" smtClean="0"/>
              <a:t>It should enable the reader to potentially replicate the study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list as simply as possible the data that specifically addresses the original objectives or hypothesis of the study</a:t>
            </a:r>
          </a:p>
          <a:p>
            <a:endParaRPr lang="en-US" dirty="0"/>
          </a:p>
          <a:p>
            <a:r>
              <a:rPr lang="en-US" dirty="0" smtClean="0"/>
              <a:t>Should be concise and to the point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359</Words>
  <Application>Microsoft Office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Critical Appraisal of the Scientific Literature</vt:lpstr>
      <vt:lpstr>Outline</vt:lpstr>
      <vt:lpstr>Components of a Scientific Paper</vt:lpstr>
      <vt:lpstr>Introduction</vt:lpstr>
      <vt:lpstr>Ethical / Internal Review Board Approval</vt:lpstr>
      <vt:lpstr>Materials / Subjects</vt:lpstr>
      <vt:lpstr>Subjects</vt:lpstr>
      <vt:lpstr>Methods</vt:lpstr>
      <vt:lpstr>Results</vt:lpstr>
      <vt:lpstr>Statistical Analyses</vt:lpstr>
      <vt:lpstr>Discussion</vt:lpstr>
      <vt:lpstr>Conclusions</vt:lpstr>
      <vt:lpstr>Types of Studies</vt:lpstr>
      <vt:lpstr>The Hierarchy of Evidence</vt:lpstr>
      <vt:lpstr>Common Mistakes in the Literature</vt:lpstr>
      <vt:lpstr>Common Mistakes in the Literature</vt:lpstr>
      <vt:lpstr>THE NEXT TIME YOU READ A SCIENTIFIC ARTICLE......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Appraisal of the Scientific Literature</dc:title>
  <dc:creator>Devil May Cry</dc:creator>
  <cp:lastModifiedBy>Devil May Cry</cp:lastModifiedBy>
  <cp:revision>4</cp:revision>
  <dcterms:created xsi:type="dcterms:W3CDTF">2015-05-02T10:05:44Z</dcterms:created>
  <dcterms:modified xsi:type="dcterms:W3CDTF">2015-05-02T10:37:32Z</dcterms:modified>
</cp:coreProperties>
</file>