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7" r:id="rId4"/>
    <p:sldId id="268" r:id="rId5"/>
    <p:sldId id="269" r:id="rId6"/>
    <p:sldId id="274" r:id="rId7"/>
    <p:sldId id="275" r:id="rId8"/>
    <p:sldId id="271" r:id="rId9"/>
    <p:sldId id="272" r:id="rId10"/>
    <p:sldId id="276" r:id="rId11"/>
    <p:sldId id="277" r:id="rId12"/>
    <p:sldId id="278" r:id="rId13"/>
    <p:sldId id="279" r:id="rId14"/>
    <p:sldId id="280" r:id="rId15"/>
    <p:sldId id="281" r:id="rId16"/>
    <p:sldId id="282" r:id="rId17"/>
    <p:sldId id="284" r:id="rId18"/>
    <p:sldId id="285" r:id="rId19"/>
    <p:sldId id="300" r:id="rId20"/>
    <p:sldId id="288" r:id="rId21"/>
    <p:sldId id="291" r:id="rId22"/>
    <p:sldId id="297" r:id="rId23"/>
    <p:sldId id="298" r:id="rId24"/>
    <p:sldId id="299" r:id="rId25"/>
    <p:sldId id="273" r:id="rId26"/>
    <p:sldId id="30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6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5/20/2014</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5/20/2014</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5/20/2014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5/20/2014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5/20/2014</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5/20/2014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5/20/2014</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5/20/2014</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5/20/2014</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Dr.Abedalrahman</a:t>
            </a:r>
            <a:r>
              <a:rPr lang="en-US" dirty="0" smtClean="0"/>
              <a:t> </a:t>
            </a:r>
            <a:r>
              <a:rPr lang="en-US" dirty="0" err="1" smtClean="0"/>
              <a:t>Shqaidef</a:t>
            </a:r>
            <a:endParaRPr lang="en-GB" dirty="0"/>
          </a:p>
        </p:txBody>
      </p:sp>
      <p:sp>
        <p:nvSpPr>
          <p:cNvPr id="2" name="Title 1"/>
          <p:cNvSpPr>
            <a:spLocks noGrp="1"/>
          </p:cNvSpPr>
          <p:nvPr>
            <p:ph type="ctrTitle"/>
          </p:nvPr>
        </p:nvSpPr>
        <p:spPr/>
        <p:txBody>
          <a:bodyPr/>
          <a:lstStyle/>
          <a:p>
            <a:r>
              <a:rPr lang="en-US" dirty="0" smtClean="0"/>
              <a:t>Ethics and Risk management </a:t>
            </a:r>
            <a:endParaRPr lang="en-GB" dirty="0"/>
          </a:p>
        </p:txBody>
      </p:sp>
    </p:spTree>
    <p:extLst>
      <p:ext uri="{BB962C8B-B14F-4D97-AF65-F5344CB8AC3E}">
        <p14:creationId xmlns:p14="http://schemas.microsoft.com/office/powerpoint/2010/main" val="1288590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a:xfrm>
            <a:off x="0" y="0"/>
            <a:ext cx="9144000" cy="1371600"/>
          </a:xfrm>
        </p:spPr>
        <p:txBody>
          <a:bodyPr/>
          <a:lstStyle/>
          <a:p>
            <a:r>
              <a:rPr lang="en-US" sz="4000" b="1">
                <a:effectLst/>
              </a:rPr>
              <a:t>Risks Encountered as a Clinician</a:t>
            </a:r>
          </a:p>
        </p:txBody>
      </p:sp>
      <p:sp>
        <p:nvSpPr>
          <p:cNvPr id="191491" name="Rectangle 3"/>
          <p:cNvSpPr>
            <a:spLocks noGrp="1" noChangeArrowheads="1"/>
          </p:cNvSpPr>
          <p:nvPr>
            <p:ph type="body" idx="1"/>
          </p:nvPr>
        </p:nvSpPr>
        <p:spPr>
          <a:xfrm>
            <a:off x="457200" y="1371600"/>
            <a:ext cx="8686800" cy="5334000"/>
          </a:xfrm>
        </p:spPr>
        <p:txBody>
          <a:bodyPr/>
          <a:lstStyle/>
          <a:p>
            <a:r>
              <a:rPr lang="en-US" b="1">
                <a:effectLst/>
              </a:rPr>
              <a:t>Consent</a:t>
            </a:r>
          </a:p>
          <a:p>
            <a:r>
              <a:rPr lang="en-US" b="1">
                <a:effectLst/>
              </a:rPr>
              <a:t>Confidentiality</a:t>
            </a:r>
            <a:endParaRPr lang="en-US">
              <a:effectLst/>
            </a:endParaRPr>
          </a:p>
          <a:p>
            <a:r>
              <a:rPr lang="en-US" b="1">
                <a:effectLst/>
              </a:rPr>
              <a:t>Record keeping and storage</a:t>
            </a:r>
            <a:endParaRPr lang="en-US">
              <a:effectLst/>
            </a:endParaRPr>
          </a:p>
          <a:p>
            <a:r>
              <a:rPr lang="en-US" b="1">
                <a:effectLst/>
              </a:rPr>
              <a:t>Diagnosis</a:t>
            </a:r>
            <a:endParaRPr lang="en-US">
              <a:effectLst/>
            </a:endParaRPr>
          </a:p>
          <a:p>
            <a:r>
              <a:rPr lang="en-US" b="1">
                <a:effectLst/>
              </a:rPr>
              <a:t>Risks of treatment</a:t>
            </a:r>
            <a:endParaRPr lang="en-US">
              <a:effectLst/>
            </a:endParaRPr>
          </a:p>
          <a:p>
            <a:r>
              <a:rPr lang="en-US" b="1">
                <a:effectLst/>
              </a:rPr>
              <a:t>Delivery of care</a:t>
            </a:r>
            <a:endParaRPr lang="en-US">
              <a:effectLst/>
            </a:endParaRPr>
          </a:p>
          <a:p>
            <a:r>
              <a:rPr lang="en-US" b="1">
                <a:effectLst/>
              </a:rPr>
              <a:t>Termination of treatment</a:t>
            </a:r>
            <a:endParaRPr lang="en-US">
              <a:effectLst/>
            </a:endParaRPr>
          </a:p>
          <a:p>
            <a:r>
              <a:rPr lang="en-US" b="1">
                <a:effectLst/>
              </a:rPr>
              <a:t>Risks encountered as an employer or a selfemployed person</a:t>
            </a:r>
            <a:endParaRPr lang="en-US"/>
          </a:p>
        </p:txBody>
      </p:sp>
      <p:sp>
        <p:nvSpPr>
          <p:cNvPr id="191492" name="Line 4"/>
          <p:cNvSpPr>
            <a:spLocks noChangeShapeType="1"/>
          </p:cNvSpPr>
          <p:nvPr/>
        </p:nvSpPr>
        <p:spPr bwMode="auto">
          <a:xfrm flipV="1">
            <a:off x="0" y="12954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3069001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457200" y="228600"/>
            <a:ext cx="8229600" cy="1371600"/>
          </a:xfrm>
        </p:spPr>
        <p:txBody>
          <a:bodyPr/>
          <a:lstStyle/>
          <a:p>
            <a:r>
              <a:rPr lang="en-US" sz="4800" b="1">
                <a:effectLst/>
              </a:rPr>
              <a:t>Gillick Competent</a:t>
            </a:r>
            <a:r>
              <a:rPr lang="en-US">
                <a:effectLst/>
              </a:rPr>
              <a:t> </a:t>
            </a:r>
          </a:p>
        </p:txBody>
      </p:sp>
      <p:sp>
        <p:nvSpPr>
          <p:cNvPr id="202755" name="Rectangle 3"/>
          <p:cNvSpPr>
            <a:spLocks noGrp="1" noChangeArrowheads="1"/>
          </p:cNvSpPr>
          <p:nvPr>
            <p:ph type="body" idx="1"/>
          </p:nvPr>
        </p:nvSpPr>
        <p:spPr>
          <a:xfrm>
            <a:off x="304800" y="1752600"/>
            <a:ext cx="8839200" cy="5105400"/>
          </a:xfrm>
        </p:spPr>
        <p:txBody>
          <a:bodyPr/>
          <a:lstStyle/>
          <a:p>
            <a:r>
              <a:rPr lang="en-US" dirty="0">
                <a:effectLst/>
              </a:rPr>
              <a:t>The case of </a:t>
            </a:r>
            <a:r>
              <a:rPr lang="en-US" dirty="0" smtClean="0">
                <a:effectLst/>
              </a:rPr>
              <a:t> </a:t>
            </a:r>
            <a:r>
              <a:rPr lang="en-US" dirty="0">
                <a:effectLst/>
              </a:rPr>
              <a:t>West Norfolk and </a:t>
            </a:r>
            <a:r>
              <a:rPr lang="en-US" dirty="0" err="1">
                <a:effectLst/>
              </a:rPr>
              <a:t>Wisbech</a:t>
            </a:r>
            <a:r>
              <a:rPr lang="en-US" dirty="0">
                <a:effectLst/>
              </a:rPr>
              <a:t> AHA (1985) concerned a directive from the Department of Health to general medical practitioners that they were able to prescribe oral contraceptives to girls beneath the age of 16 years without parental knowledge and consent. </a:t>
            </a:r>
          </a:p>
          <a:p>
            <a:r>
              <a:rPr lang="en-US" dirty="0" err="1">
                <a:effectLst/>
              </a:rPr>
              <a:t>Mrs</a:t>
            </a:r>
            <a:r>
              <a:rPr lang="en-US" dirty="0">
                <a:effectLst/>
              </a:rPr>
              <a:t> </a:t>
            </a:r>
            <a:r>
              <a:rPr lang="en-US" dirty="0" err="1">
                <a:effectLst/>
              </a:rPr>
              <a:t>Gillick</a:t>
            </a:r>
            <a:r>
              <a:rPr lang="en-US" dirty="0">
                <a:effectLst/>
              </a:rPr>
              <a:t> objected strongly to this and the case was finally decided by the House of Lords. </a:t>
            </a:r>
          </a:p>
        </p:txBody>
      </p:sp>
      <p:sp>
        <p:nvSpPr>
          <p:cNvPr id="202756" name="Line 4"/>
          <p:cNvSpPr>
            <a:spLocks noChangeShapeType="1"/>
          </p:cNvSpPr>
          <p:nvPr/>
        </p:nvSpPr>
        <p:spPr bwMode="auto">
          <a:xfrm flipV="1">
            <a:off x="0" y="12954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17712619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1026"/>
          <p:cNvSpPr>
            <a:spLocks noGrp="1" noChangeArrowheads="1"/>
          </p:cNvSpPr>
          <p:nvPr>
            <p:ph type="title"/>
          </p:nvPr>
        </p:nvSpPr>
        <p:spPr>
          <a:xfrm>
            <a:off x="457200" y="228600"/>
            <a:ext cx="8229600" cy="1371600"/>
          </a:xfrm>
        </p:spPr>
        <p:txBody>
          <a:bodyPr/>
          <a:lstStyle/>
          <a:p>
            <a:r>
              <a:rPr lang="en-US" sz="4800" b="1">
                <a:effectLst/>
              </a:rPr>
              <a:t>Consent</a:t>
            </a:r>
            <a:endParaRPr lang="en-US" b="1">
              <a:effectLst/>
            </a:endParaRPr>
          </a:p>
        </p:txBody>
      </p:sp>
      <p:sp>
        <p:nvSpPr>
          <p:cNvPr id="203779" name="Rectangle 1027"/>
          <p:cNvSpPr>
            <a:spLocks noGrp="1" noChangeArrowheads="1"/>
          </p:cNvSpPr>
          <p:nvPr>
            <p:ph type="body" idx="1"/>
          </p:nvPr>
        </p:nvSpPr>
        <p:spPr>
          <a:xfrm>
            <a:off x="381000" y="1828800"/>
            <a:ext cx="8382000" cy="4648200"/>
          </a:xfrm>
        </p:spPr>
        <p:txBody>
          <a:bodyPr/>
          <a:lstStyle/>
          <a:p>
            <a:r>
              <a:rPr lang="en-US" sz="3600" i="1">
                <a:effectLst/>
              </a:rPr>
              <a:t>. . . parental right to determine whether or not their minor child below the age of 16 will have medical treatment terminates if and when the child achieves a sufficient understanding and intelligence to enable him or her to understand fully what is proposed</a:t>
            </a:r>
            <a:r>
              <a:rPr lang="en-US" sz="3600">
                <a:effectLst/>
              </a:rPr>
              <a:t>.</a:t>
            </a:r>
            <a:endParaRPr lang="en-US" sz="3600"/>
          </a:p>
        </p:txBody>
      </p:sp>
      <p:sp>
        <p:nvSpPr>
          <p:cNvPr id="203780" name="Line 1028"/>
          <p:cNvSpPr>
            <a:spLocks noChangeShapeType="1"/>
          </p:cNvSpPr>
          <p:nvPr/>
        </p:nvSpPr>
        <p:spPr bwMode="auto">
          <a:xfrm flipV="1">
            <a:off x="0" y="16002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20997602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1026"/>
          <p:cNvSpPr>
            <a:spLocks noGrp="1" noChangeArrowheads="1"/>
          </p:cNvSpPr>
          <p:nvPr>
            <p:ph type="title"/>
          </p:nvPr>
        </p:nvSpPr>
        <p:spPr>
          <a:xfrm>
            <a:off x="457200" y="304800"/>
            <a:ext cx="8229600" cy="1371600"/>
          </a:xfrm>
        </p:spPr>
        <p:txBody>
          <a:bodyPr/>
          <a:lstStyle/>
          <a:p>
            <a:r>
              <a:rPr lang="en-US" sz="4800" b="1">
                <a:effectLst/>
              </a:rPr>
              <a:t>Consent</a:t>
            </a:r>
          </a:p>
        </p:txBody>
      </p:sp>
      <p:sp>
        <p:nvSpPr>
          <p:cNvPr id="204803" name="Rectangle 1027"/>
          <p:cNvSpPr>
            <a:spLocks noGrp="1" noChangeArrowheads="1"/>
          </p:cNvSpPr>
          <p:nvPr>
            <p:ph type="body" idx="1"/>
          </p:nvPr>
        </p:nvSpPr>
        <p:spPr>
          <a:xfrm>
            <a:off x="381000" y="1676400"/>
            <a:ext cx="8382000" cy="4876800"/>
          </a:xfrm>
        </p:spPr>
        <p:txBody>
          <a:bodyPr/>
          <a:lstStyle/>
          <a:p>
            <a:pPr>
              <a:lnSpc>
                <a:spcPct val="120000"/>
              </a:lnSpc>
            </a:pPr>
            <a:r>
              <a:rPr lang="en-US" sz="3600">
                <a:effectLst/>
              </a:rPr>
              <a:t>Thus, a child could be competent at as young an age as 12 or 13 years, but the complexity/seriousness of the procedure/ operation proposed will obviously have an influence in assessing competence in such a minor.</a:t>
            </a:r>
          </a:p>
          <a:p>
            <a:pPr>
              <a:lnSpc>
                <a:spcPct val="120000"/>
              </a:lnSpc>
              <a:buFont typeface="Wingdings" pitchFamily="2" charset="2"/>
              <a:buNone/>
            </a:pPr>
            <a:endParaRPr lang="en-US" sz="3600"/>
          </a:p>
        </p:txBody>
      </p:sp>
      <p:sp>
        <p:nvSpPr>
          <p:cNvPr id="204804" name="Line 1028"/>
          <p:cNvSpPr>
            <a:spLocks noChangeShapeType="1"/>
          </p:cNvSpPr>
          <p:nvPr/>
        </p:nvSpPr>
        <p:spPr bwMode="auto">
          <a:xfrm flipV="1">
            <a:off x="0" y="14478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28824612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normAutofit fontScale="90000"/>
          </a:bodyPr>
          <a:lstStyle/>
          <a:p>
            <a:r>
              <a:rPr lang="en-US" sz="4000" b="1">
                <a:effectLst/>
              </a:rPr>
              <a:t>Record Keeping &amp; Storage</a:t>
            </a:r>
            <a:br>
              <a:rPr lang="en-US" sz="4000" b="1">
                <a:effectLst/>
              </a:rPr>
            </a:br>
            <a:endParaRPr lang="en-US" sz="4000" b="1">
              <a:effectLst/>
            </a:endParaRPr>
          </a:p>
        </p:txBody>
      </p:sp>
      <p:sp>
        <p:nvSpPr>
          <p:cNvPr id="192515" name="Rectangle 3"/>
          <p:cNvSpPr>
            <a:spLocks noGrp="1" noChangeArrowheads="1"/>
          </p:cNvSpPr>
          <p:nvPr>
            <p:ph type="body" idx="1"/>
          </p:nvPr>
        </p:nvSpPr>
        <p:spPr>
          <a:xfrm>
            <a:off x="228600" y="1447800"/>
            <a:ext cx="8686800" cy="5181600"/>
          </a:xfrm>
        </p:spPr>
        <p:txBody>
          <a:bodyPr/>
          <a:lstStyle/>
          <a:p>
            <a:pPr>
              <a:lnSpc>
                <a:spcPct val="120000"/>
              </a:lnSpc>
            </a:pPr>
            <a:r>
              <a:rPr lang="en-US">
                <a:effectLst/>
              </a:rPr>
              <a:t>Clinical records should be thorough, legible and complete.</a:t>
            </a:r>
          </a:p>
          <a:p>
            <a:pPr>
              <a:lnSpc>
                <a:spcPct val="120000"/>
              </a:lnSpc>
            </a:pPr>
            <a:r>
              <a:rPr lang="en-US">
                <a:effectLst/>
              </a:rPr>
              <a:t>They should be contemporaneous and may be handwritten or recorded on a computer. </a:t>
            </a:r>
          </a:p>
          <a:p>
            <a:pPr>
              <a:lnSpc>
                <a:spcPct val="120000"/>
              </a:lnSpc>
            </a:pPr>
            <a:r>
              <a:rPr lang="en-US">
                <a:effectLst/>
              </a:rPr>
              <a:t>a minimum of 11 years following the  date of the last entry for adults and, </a:t>
            </a:r>
          </a:p>
          <a:p>
            <a:pPr>
              <a:lnSpc>
                <a:spcPct val="120000"/>
              </a:lnSpc>
            </a:pPr>
            <a:r>
              <a:rPr lang="en-US">
                <a:effectLst/>
              </a:rPr>
              <a:t>in the case of minors, for 11 yrs or until the age of 25, whichever is the longer. </a:t>
            </a:r>
            <a:endParaRPr lang="en-US"/>
          </a:p>
        </p:txBody>
      </p:sp>
      <p:sp>
        <p:nvSpPr>
          <p:cNvPr id="192516" name="Line 4"/>
          <p:cNvSpPr>
            <a:spLocks noChangeShapeType="1"/>
          </p:cNvSpPr>
          <p:nvPr/>
        </p:nvSpPr>
        <p:spPr bwMode="auto">
          <a:xfrm flipV="1">
            <a:off x="0" y="12954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8378884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457200" y="76200"/>
            <a:ext cx="8229600" cy="1371600"/>
          </a:xfrm>
        </p:spPr>
        <p:txBody>
          <a:bodyPr/>
          <a:lstStyle/>
          <a:p>
            <a:r>
              <a:rPr lang="en-US" sz="4800" b="1">
                <a:effectLst/>
              </a:rPr>
              <a:t>Diagnosis</a:t>
            </a:r>
          </a:p>
        </p:txBody>
      </p:sp>
      <p:sp>
        <p:nvSpPr>
          <p:cNvPr id="193539" name="Rectangle 3"/>
          <p:cNvSpPr>
            <a:spLocks noGrp="1" noChangeArrowheads="1"/>
          </p:cNvSpPr>
          <p:nvPr>
            <p:ph type="body" idx="1"/>
          </p:nvPr>
        </p:nvSpPr>
        <p:spPr/>
        <p:txBody>
          <a:bodyPr/>
          <a:lstStyle/>
          <a:p>
            <a:pPr>
              <a:lnSpc>
                <a:spcPct val="130000"/>
              </a:lnSpc>
            </a:pPr>
            <a:r>
              <a:rPr lang="en-US" sz="3600">
                <a:effectLst/>
              </a:rPr>
              <a:t>Incorrect Dx may include any aspect of patient care. </a:t>
            </a:r>
          </a:p>
          <a:p>
            <a:pPr>
              <a:lnSpc>
                <a:spcPct val="130000"/>
              </a:lnSpc>
            </a:pPr>
            <a:r>
              <a:rPr lang="en-US" sz="3600">
                <a:effectLst/>
              </a:rPr>
              <a:t>It is important that medical history forms are updated regularly,</a:t>
            </a:r>
            <a:endParaRPr lang="en-US" sz="3600"/>
          </a:p>
        </p:txBody>
      </p:sp>
      <p:sp>
        <p:nvSpPr>
          <p:cNvPr id="193540" name="Line 4"/>
          <p:cNvSpPr>
            <a:spLocks noChangeShapeType="1"/>
          </p:cNvSpPr>
          <p:nvPr/>
        </p:nvSpPr>
        <p:spPr bwMode="auto">
          <a:xfrm flipV="1">
            <a:off x="0" y="12954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33584174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1026"/>
          <p:cNvSpPr>
            <a:spLocks noGrp="1" noChangeArrowheads="1"/>
          </p:cNvSpPr>
          <p:nvPr>
            <p:ph type="title"/>
          </p:nvPr>
        </p:nvSpPr>
        <p:spPr/>
        <p:txBody>
          <a:bodyPr>
            <a:normAutofit fontScale="90000"/>
          </a:bodyPr>
          <a:lstStyle/>
          <a:p>
            <a:r>
              <a:rPr lang="en-US" sz="4000" b="1">
                <a:effectLst/>
              </a:rPr>
              <a:t>Delivery of Care</a:t>
            </a:r>
            <a:br>
              <a:rPr lang="en-US" sz="4000" b="1">
                <a:effectLst/>
              </a:rPr>
            </a:br>
            <a:endParaRPr lang="en-US" sz="4000" b="1">
              <a:effectLst/>
            </a:endParaRPr>
          </a:p>
        </p:txBody>
      </p:sp>
      <p:sp>
        <p:nvSpPr>
          <p:cNvPr id="194563" name="Rectangle 1027"/>
          <p:cNvSpPr>
            <a:spLocks noGrp="1" noChangeArrowheads="1"/>
          </p:cNvSpPr>
          <p:nvPr>
            <p:ph type="body" idx="1"/>
          </p:nvPr>
        </p:nvSpPr>
        <p:spPr>
          <a:xfrm>
            <a:off x="304800" y="1676400"/>
            <a:ext cx="8686800" cy="4876800"/>
          </a:xfrm>
        </p:spPr>
        <p:txBody>
          <a:bodyPr/>
          <a:lstStyle/>
          <a:p>
            <a:pPr>
              <a:lnSpc>
                <a:spcPct val="140000"/>
              </a:lnSpc>
            </a:pPr>
            <a:r>
              <a:rPr lang="en-US">
                <a:effectLst/>
              </a:rPr>
              <a:t>The test of negligence is the Bolam test, </a:t>
            </a:r>
          </a:p>
          <a:p>
            <a:pPr algn="ctr">
              <a:lnSpc>
                <a:spcPct val="140000"/>
              </a:lnSpc>
              <a:buFont typeface="Wingdings" pitchFamily="2" charset="2"/>
              <a:buNone/>
            </a:pPr>
            <a:r>
              <a:rPr lang="en-US" i="1">
                <a:solidFill>
                  <a:schemeClr val="tx2"/>
                </a:solidFill>
                <a:effectLst/>
              </a:rPr>
              <a:t>Did the clinician act as a body of responsible clinicians would have acted, and is that action good practice?</a:t>
            </a:r>
          </a:p>
          <a:p>
            <a:pPr>
              <a:lnSpc>
                <a:spcPct val="140000"/>
              </a:lnSpc>
            </a:pPr>
            <a:r>
              <a:rPr lang="en-US">
                <a:effectLst/>
              </a:rPr>
              <a:t>This may be modified if the judge considers the expert opinion illogical</a:t>
            </a:r>
            <a:endParaRPr lang="en-US"/>
          </a:p>
        </p:txBody>
      </p:sp>
      <p:sp>
        <p:nvSpPr>
          <p:cNvPr id="194564" name="Line 1028"/>
          <p:cNvSpPr>
            <a:spLocks noChangeShapeType="1"/>
          </p:cNvSpPr>
          <p:nvPr/>
        </p:nvSpPr>
        <p:spPr bwMode="auto">
          <a:xfrm flipV="1">
            <a:off x="0" y="12954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20849225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1026"/>
          <p:cNvSpPr>
            <a:spLocks noGrp="1" noChangeArrowheads="1"/>
          </p:cNvSpPr>
          <p:nvPr>
            <p:ph type="title"/>
          </p:nvPr>
        </p:nvSpPr>
        <p:spPr/>
        <p:txBody>
          <a:bodyPr/>
          <a:lstStyle/>
          <a:p>
            <a:r>
              <a:rPr lang="en-US" b="1">
                <a:effectLst/>
              </a:rPr>
              <a:t>Risks of Treatment</a:t>
            </a:r>
            <a:endParaRPr lang="en-GB" b="1">
              <a:effectLst/>
            </a:endParaRPr>
          </a:p>
        </p:txBody>
      </p:sp>
      <p:sp>
        <p:nvSpPr>
          <p:cNvPr id="195587" name="Rectangle 1027"/>
          <p:cNvSpPr>
            <a:spLocks noGrp="1" noChangeArrowheads="1"/>
          </p:cNvSpPr>
          <p:nvPr>
            <p:ph type="body" idx="1"/>
          </p:nvPr>
        </p:nvSpPr>
        <p:spPr>
          <a:xfrm>
            <a:off x="304800" y="1905000"/>
            <a:ext cx="8686800" cy="4114800"/>
          </a:xfrm>
        </p:spPr>
        <p:txBody>
          <a:bodyPr/>
          <a:lstStyle/>
          <a:p>
            <a:pPr>
              <a:lnSpc>
                <a:spcPct val="130000"/>
              </a:lnSpc>
            </a:pPr>
            <a:r>
              <a:rPr lang="en-US" sz="3600" dirty="0">
                <a:effectLst/>
              </a:rPr>
              <a:t>This highlights the importance of recording in the patient’s records every failed attendance and to co-operate</a:t>
            </a:r>
          </a:p>
          <a:p>
            <a:pPr>
              <a:lnSpc>
                <a:spcPct val="130000"/>
              </a:lnSpc>
            </a:pPr>
            <a:r>
              <a:rPr lang="en-US" sz="3600" dirty="0">
                <a:effectLst/>
              </a:rPr>
              <a:t>It is prudent never to guarantee a result!</a:t>
            </a:r>
            <a:endParaRPr lang="en-US" sz="3600" dirty="0"/>
          </a:p>
        </p:txBody>
      </p:sp>
      <p:sp>
        <p:nvSpPr>
          <p:cNvPr id="195588" name="Line 1028"/>
          <p:cNvSpPr>
            <a:spLocks noChangeShapeType="1"/>
          </p:cNvSpPr>
          <p:nvPr/>
        </p:nvSpPr>
        <p:spPr bwMode="auto">
          <a:xfrm flipV="1">
            <a:off x="0" y="16002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15713286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1730" name="Rectangle 1026"/>
          <p:cNvSpPr>
            <a:spLocks noGrp="1" noChangeArrowheads="1"/>
          </p:cNvSpPr>
          <p:nvPr>
            <p:ph type="title"/>
          </p:nvPr>
        </p:nvSpPr>
        <p:spPr>
          <a:xfrm>
            <a:off x="457200" y="228600"/>
            <a:ext cx="8229600" cy="1371600"/>
          </a:xfrm>
        </p:spPr>
        <p:txBody>
          <a:bodyPr/>
          <a:lstStyle/>
          <a:p>
            <a:r>
              <a:rPr lang="en-US" sz="5400" b="1">
                <a:effectLst/>
              </a:rPr>
              <a:t>Risk Management</a:t>
            </a:r>
          </a:p>
        </p:txBody>
      </p:sp>
      <p:sp>
        <p:nvSpPr>
          <p:cNvPr id="201731" name="Rectangle 1027"/>
          <p:cNvSpPr>
            <a:spLocks noGrp="1" noChangeArrowheads="1"/>
          </p:cNvSpPr>
          <p:nvPr>
            <p:ph type="body" idx="1"/>
          </p:nvPr>
        </p:nvSpPr>
        <p:spPr>
          <a:xfrm>
            <a:off x="304800" y="1828800"/>
            <a:ext cx="8763000" cy="4114800"/>
          </a:xfrm>
        </p:spPr>
        <p:txBody>
          <a:bodyPr/>
          <a:lstStyle/>
          <a:p>
            <a:pPr>
              <a:lnSpc>
                <a:spcPct val="150000"/>
              </a:lnSpc>
            </a:pPr>
            <a:r>
              <a:rPr lang="en-US" sz="4000" b="1">
                <a:effectLst/>
              </a:rPr>
              <a:t>Introduction </a:t>
            </a:r>
          </a:p>
          <a:p>
            <a:pPr>
              <a:lnSpc>
                <a:spcPct val="150000"/>
              </a:lnSpc>
            </a:pPr>
            <a:r>
              <a:rPr lang="en-US" sz="4000" b="1">
                <a:effectLst/>
              </a:rPr>
              <a:t>Negligence </a:t>
            </a:r>
          </a:p>
          <a:p>
            <a:pPr>
              <a:lnSpc>
                <a:spcPct val="150000"/>
              </a:lnSpc>
            </a:pPr>
            <a:r>
              <a:rPr lang="en-US" sz="4000" b="1">
                <a:effectLst/>
              </a:rPr>
              <a:t>Risks Encountered as a Clinician</a:t>
            </a:r>
          </a:p>
          <a:p>
            <a:pPr>
              <a:lnSpc>
                <a:spcPct val="150000"/>
              </a:lnSpc>
            </a:pPr>
            <a:r>
              <a:rPr lang="en-US" sz="4000" b="1">
                <a:solidFill>
                  <a:schemeClr val="tx2"/>
                </a:solidFill>
              </a:rPr>
              <a:t>Ethical Decision Making</a:t>
            </a:r>
          </a:p>
        </p:txBody>
      </p:sp>
      <p:sp>
        <p:nvSpPr>
          <p:cNvPr id="201732" name="Line 1028"/>
          <p:cNvSpPr>
            <a:spLocks noChangeShapeType="1"/>
          </p:cNvSpPr>
          <p:nvPr/>
        </p:nvSpPr>
        <p:spPr bwMode="auto">
          <a:xfrm flipV="1">
            <a:off x="0" y="16002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222443783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a:t>
            </a:r>
            <a:r>
              <a:rPr lang="en-US" sz="3600" dirty="0" smtClean="0"/>
              <a:t>Solving an ethical problem </a:t>
            </a: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3232749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50000"/>
              </a:lnSpc>
            </a:pPr>
            <a:r>
              <a:rPr lang="en-US" sz="2800" b="1" dirty="0"/>
              <a:t>Introduction </a:t>
            </a:r>
          </a:p>
          <a:p>
            <a:pPr>
              <a:lnSpc>
                <a:spcPct val="150000"/>
              </a:lnSpc>
            </a:pPr>
            <a:r>
              <a:rPr lang="en-US" sz="2800" b="1" dirty="0"/>
              <a:t>Negligence </a:t>
            </a:r>
          </a:p>
          <a:p>
            <a:pPr>
              <a:lnSpc>
                <a:spcPct val="150000"/>
              </a:lnSpc>
            </a:pPr>
            <a:r>
              <a:rPr lang="en-US" sz="2800" b="1" dirty="0"/>
              <a:t>Risks Encountered as a Clinician</a:t>
            </a:r>
          </a:p>
          <a:p>
            <a:pPr>
              <a:lnSpc>
                <a:spcPct val="150000"/>
              </a:lnSpc>
            </a:pPr>
            <a:r>
              <a:rPr lang="en-US" sz="2800" b="1" dirty="0"/>
              <a:t>Ethical Decision Making</a:t>
            </a:r>
          </a:p>
          <a:p>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2445291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457200" y="304800"/>
            <a:ext cx="8229600" cy="1371600"/>
          </a:xfrm>
        </p:spPr>
        <p:txBody>
          <a:bodyPr/>
          <a:lstStyle/>
          <a:p>
            <a:r>
              <a:rPr lang="en-US" b="1">
                <a:effectLst/>
              </a:rPr>
              <a:t>A Working Example</a:t>
            </a:r>
            <a:endParaRPr lang="en-GB" b="1">
              <a:effectLst/>
            </a:endParaRPr>
          </a:p>
        </p:txBody>
      </p:sp>
      <p:sp>
        <p:nvSpPr>
          <p:cNvPr id="156675" name="Rectangle 3"/>
          <p:cNvSpPr>
            <a:spLocks noGrp="1" noChangeArrowheads="1"/>
          </p:cNvSpPr>
          <p:nvPr>
            <p:ph type="body" idx="1"/>
          </p:nvPr>
        </p:nvSpPr>
        <p:spPr>
          <a:xfrm>
            <a:off x="304800" y="1676400"/>
            <a:ext cx="8839200" cy="5181600"/>
          </a:xfrm>
        </p:spPr>
        <p:txBody>
          <a:bodyPr/>
          <a:lstStyle/>
          <a:p>
            <a:pPr>
              <a:lnSpc>
                <a:spcPct val="110000"/>
              </a:lnSpc>
            </a:pPr>
            <a:r>
              <a:rPr lang="en-US" sz="3600">
                <a:effectLst/>
              </a:rPr>
              <a:t>The recent document released by the National Institute for Clinical Excellence pronounces on criteria to be used when assessing whether or not a patient should have 3</a:t>
            </a:r>
            <a:r>
              <a:rPr lang="en-US" sz="3600" baseline="30000">
                <a:effectLst/>
              </a:rPr>
              <a:t>rd</a:t>
            </a:r>
            <a:r>
              <a:rPr lang="en-US" sz="3600">
                <a:effectLst/>
              </a:rPr>
              <a:t>  molars removed.</a:t>
            </a:r>
          </a:p>
          <a:p>
            <a:pPr>
              <a:lnSpc>
                <a:spcPct val="110000"/>
              </a:lnSpc>
            </a:pPr>
            <a:r>
              <a:rPr lang="en-US" sz="3600">
                <a:effectLst/>
              </a:rPr>
              <a:t> Such documents should be read alongside anything else of relevance and a dispassionate analysis undertaken. </a:t>
            </a:r>
            <a:endParaRPr lang="en-US" sz="3600"/>
          </a:p>
        </p:txBody>
      </p:sp>
      <p:sp>
        <p:nvSpPr>
          <p:cNvPr id="156676" name="Line 4"/>
          <p:cNvSpPr>
            <a:spLocks noChangeShapeType="1"/>
          </p:cNvSpPr>
          <p:nvPr/>
        </p:nvSpPr>
        <p:spPr bwMode="auto">
          <a:xfrm flipV="1">
            <a:off x="0" y="15240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121691921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57200" y="152400"/>
            <a:ext cx="8229600" cy="1371600"/>
          </a:xfrm>
        </p:spPr>
        <p:txBody>
          <a:bodyPr/>
          <a:lstStyle/>
          <a:p>
            <a:r>
              <a:rPr lang="en-US" b="1"/>
              <a:t>Decision Principles</a:t>
            </a:r>
            <a:endParaRPr lang="en-US"/>
          </a:p>
        </p:txBody>
      </p:sp>
      <p:sp>
        <p:nvSpPr>
          <p:cNvPr id="161795" name="Rectangle 3"/>
          <p:cNvSpPr>
            <a:spLocks noGrp="1" noChangeArrowheads="1"/>
          </p:cNvSpPr>
          <p:nvPr>
            <p:ph type="body" idx="1"/>
          </p:nvPr>
        </p:nvSpPr>
        <p:spPr>
          <a:xfrm>
            <a:off x="152400" y="1524000"/>
            <a:ext cx="8763000" cy="5334000"/>
          </a:xfrm>
        </p:spPr>
        <p:txBody>
          <a:bodyPr/>
          <a:lstStyle/>
          <a:p>
            <a:r>
              <a:rPr lang="en-US" sz="2800"/>
              <a:t>Autonomy, nonmaleficence, beneficence, and justice are four generally accepted ethical principles. </a:t>
            </a:r>
          </a:p>
          <a:p>
            <a:pPr>
              <a:lnSpc>
                <a:spcPct val="110000"/>
              </a:lnSpc>
            </a:pPr>
            <a:r>
              <a:rPr lang="en-US" sz="2800"/>
              <a:t>All actions should demonstrate:</a:t>
            </a:r>
          </a:p>
          <a:p>
            <a:pPr lvl="1"/>
            <a:r>
              <a:rPr lang="en-US"/>
              <a:t>Regard for self-determination (respect for autonomy); </a:t>
            </a:r>
          </a:p>
          <a:p>
            <a:pPr lvl="1"/>
            <a:r>
              <a:rPr lang="en-US"/>
              <a:t>The avoidance of doing harm (nonmaleficence); </a:t>
            </a:r>
          </a:p>
          <a:p>
            <a:pPr lvl="1"/>
            <a:r>
              <a:rPr lang="en-US"/>
              <a:t>The promotion of well-being (beneficence); </a:t>
            </a:r>
          </a:p>
          <a:p>
            <a:pPr lvl="1">
              <a:lnSpc>
                <a:spcPct val="110000"/>
              </a:lnSpc>
            </a:pPr>
            <a:r>
              <a:rPr lang="en-US"/>
              <a:t>Fairness in the distribution of goods and the reduction and avoidance of harms (justice). </a:t>
            </a:r>
          </a:p>
        </p:txBody>
      </p:sp>
      <p:sp>
        <p:nvSpPr>
          <p:cNvPr id="161796" name="Line 4"/>
          <p:cNvSpPr>
            <a:spLocks noChangeShapeType="1"/>
          </p:cNvSpPr>
          <p:nvPr/>
        </p:nvSpPr>
        <p:spPr bwMode="auto">
          <a:xfrm flipV="1">
            <a:off x="0" y="13716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11416630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normAutofit fontScale="90000"/>
          </a:bodyPr>
          <a:lstStyle/>
          <a:p>
            <a:r>
              <a:rPr lang="en-US" sz="4000" b="1"/>
              <a:t>The ACD Test</a:t>
            </a:r>
            <a:br>
              <a:rPr lang="en-US" sz="4000" b="1"/>
            </a:br>
            <a:r>
              <a:rPr lang="en-US" sz="4000" b="1"/>
              <a:t>For Ethical Decisions</a:t>
            </a:r>
          </a:p>
        </p:txBody>
      </p:sp>
      <p:sp>
        <p:nvSpPr>
          <p:cNvPr id="167939" name="Rectangle 3"/>
          <p:cNvSpPr>
            <a:spLocks noGrp="1" noChangeArrowheads="1"/>
          </p:cNvSpPr>
          <p:nvPr>
            <p:ph type="body" idx="1"/>
          </p:nvPr>
        </p:nvSpPr>
        <p:spPr>
          <a:xfrm>
            <a:off x="457200" y="1981200"/>
            <a:ext cx="8229600" cy="4876800"/>
          </a:xfrm>
        </p:spPr>
        <p:txBody>
          <a:bodyPr/>
          <a:lstStyle/>
          <a:p>
            <a:pPr>
              <a:lnSpc>
                <a:spcPct val="110000"/>
              </a:lnSpc>
              <a:buFont typeface="Wingdings" pitchFamily="2" charset="2"/>
              <a:buNone/>
            </a:pPr>
            <a:r>
              <a:rPr lang="en-US" sz="4000" b="1"/>
              <a:t>Assess</a:t>
            </a:r>
            <a:endParaRPr lang="en-US" sz="4000"/>
          </a:p>
          <a:p>
            <a:pPr>
              <a:lnSpc>
                <a:spcPct val="110000"/>
              </a:lnSpc>
            </a:pPr>
            <a:r>
              <a:rPr lang="en-US" sz="4000"/>
              <a:t>Is it true?</a:t>
            </a:r>
            <a:br>
              <a:rPr lang="en-US" sz="4000"/>
            </a:br>
            <a:r>
              <a:rPr lang="en-US" sz="4000"/>
              <a:t>Is it accurate?</a:t>
            </a:r>
            <a:br>
              <a:rPr lang="en-US" sz="4000"/>
            </a:br>
            <a:r>
              <a:rPr lang="en-US" sz="4000"/>
              <a:t>Is it fair?</a:t>
            </a:r>
            <a:br>
              <a:rPr lang="en-US" sz="4000"/>
            </a:br>
            <a:r>
              <a:rPr lang="en-US" sz="4000"/>
              <a:t>Is it quality?</a:t>
            </a:r>
            <a:br>
              <a:rPr lang="en-US" sz="4000"/>
            </a:br>
            <a:r>
              <a:rPr lang="en-US" sz="4000"/>
              <a:t>Is it legal?</a:t>
            </a:r>
          </a:p>
        </p:txBody>
      </p:sp>
      <p:sp>
        <p:nvSpPr>
          <p:cNvPr id="167940" name="Line 4"/>
          <p:cNvSpPr>
            <a:spLocks noChangeShapeType="1"/>
          </p:cNvSpPr>
          <p:nvPr/>
        </p:nvSpPr>
        <p:spPr bwMode="auto">
          <a:xfrm flipV="1">
            <a:off x="0" y="19050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89758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r>
              <a:rPr lang="en-US" sz="4800" b="1"/>
              <a:t>Communicat</a:t>
            </a:r>
            <a:r>
              <a:rPr lang="en-US" b="1"/>
              <a:t>e</a:t>
            </a:r>
            <a:endParaRPr lang="en-US"/>
          </a:p>
        </p:txBody>
      </p:sp>
      <p:sp>
        <p:nvSpPr>
          <p:cNvPr id="168963" name="Rectangle 3"/>
          <p:cNvSpPr>
            <a:spLocks noGrp="1" noChangeArrowheads="1"/>
          </p:cNvSpPr>
          <p:nvPr>
            <p:ph type="body" idx="1"/>
          </p:nvPr>
        </p:nvSpPr>
        <p:spPr/>
        <p:txBody>
          <a:bodyPr/>
          <a:lstStyle/>
          <a:p>
            <a:pPr>
              <a:lnSpc>
                <a:spcPct val="160000"/>
              </a:lnSpc>
            </a:pPr>
            <a:r>
              <a:rPr lang="en-US" sz="4000"/>
              <a:t>Have you listened?</a:t>
            </a:r>
            <a:br>
              <a:rPr lang="en-US" sz="4000"/>
            </a:br>
            <a:r>
              <a:rPr lang="en-US" sz="4000"/>
              <a:t>Have you informed the patient?</a:t>
            </a:r>
            <a:br>
              <a:rPr lang="en-US" sz="4000"/>
            </a:br>
            <a:r>
              <a:rPr lang="en-US" sz="4000"/>
              <a:t>Have you explained outcomes?</a:t>
            </a:r>
            <a:br>
              <a:rPr lang="en-US" sz="4000"/>
            </a:br>
            <a:r>
              <a:rPr lang="en-US" sz="4000"/>
              <a:t>Have you presented alternatives?</a:t>
            </a:r>
            <a:endParaRPr lang="en-US" sz="4000" b="1"/>
          </a:p>
        </p:txBody>
      </p:sp>
      <p:sp>
        <p:nvSpPr>
          <p:cNvPr id="168964" name="Line 4"/>
          <p:cNvSpPr>
            <a:spLocks noChangeShapeType="1"/>
          </p:cNvSpPr>
          <p:nvPr/>
        </p:nvSpPr>
        <p:spPr bwMode="auto">
          <a:xfrm flipV="1">
            <a:off x="0" y="16002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12447670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r>
              <a:rPr lang="en-US" sz="5400" b="1"/>
              <a:t>Decide</a:t>
            </a:r>
            <a:endParaRPr lang="en-GB" sz="5400" b="1"/>
          </a:p>
        </p:txBody>
      </p:sp>
      <p:sp>
        <p:nvSpPr>
          <p:cNvPr id="169987" name="Rectangle 3"/>
          <p:cNvSpPr>
            <a:spLocks noGrp="1" noChangeArrowheads="1"/>
          </p:cNvSpPr>
          <p:nvPr>
            <p:ph type="body" idx="1"/>
          </p:nvPr>
        </p:nvSpPr>
        <p:spPr>
          <a:xfrm>
            <a:off x="228600" y="1752600"/>
            <a:ext cx="8686800" cy="4876800"/>
          </a:xfrm>
        </p:spPr>
        <p:txBody>
          <a:bodyPr/>
          <a:lstStyle/>
          <a:p>
            <a:pPr>
              <a:lnSpc>
                <a:spcPct val="150000"/>
              </a:lnSpc>
            </a:pPr>
            <a:r>
              <a:rPr lang="en-US" sz="3600"/>
              <a:t>Is now the best time?</a:t>
            </a:r>
            <a:br>
              <a:rPr lang="en-US" sz="3600"/>
            </a:br>
            <a:r>
              <a:rPr lang="en-US" sz="3600"/>
              <a:t>Is it within your ability?</a:t>
            </a:r>
            <a:br>
              <a:rPr lang="en-US" sz="3600"/>
            </a:br>
            <a:r>
              <a:rPr lang="en-US" sz="3600"/>
              <a:t>Is it in the best interests of the patient?</a:t>
            </a:r>
            <a:br>
              <a:rPr lang="en-US" sz="3600"/>
            </a:br>
            <a:r>
              <a:rPr lang="en-US" sz="3600"/>
              <a:t>Is it what you would want for </a:t>
            </a:r>
            <a:r>
              <a:rPr lang="en-US" sz="3600" b="1"/>
              <a:t>yourself</a:t>
            </a:r>
            <a:r>
              <a:rPr lang="en-US" sz="3600"/>
              <a:t>?</a:t>
            </a:r>
          </a:p>
        </p:txBody>
      </p:sp>
      <p:sp>
        <p:nvSpPr>
          <p:cNvPr id="169988" name="Line 4"/>
          <p:cNvSpPr>
            <a:spLocks noChangeShapeType="1"/>
          </p:cNvSpPr>
          <p:nvPr/>
        </p:nvSpPr>
        <p:spPr bwMode="auto">
          <a:xfrm flipV="1">
            <a:off x="0" y="16002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31989503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30000"/>
              </a:lnSpc>
            </a:pPr>
            <a:r>
              <a:rPr lang="en-US" sz="2800" dirty="0"/>
              <a:t>This highlights the importance of recording in the patient’s records every failed attendance and to co-operate</a:t>
            </a:r>
          </a:p>
          <a:p>
            <a:pPr>
              <a:lnSpc>
                <a:spcPct val="130000"/>
              </a:lnSpc>
            </a:pPr>
            <a:r>
              <a:rPr lang="en-US" sz="2800" dirty="0"/>
              <a:t>It is prudent never to guarantee a result!</a:t>
            </a:r>
          </a:p>
          <a:p>
            <a:endParaRPr lang="en-GB" dirty="0"/>
          </a:p>
        </p:txBody>
      </p:sp>
      <p:sp>
        <p:nvSpPr>
          <p:cNvPr id="3" name="Title 2"/>
          <p:cNvSpPr>
            <a:spLocks noGrp="1"/>
          </p:cNvSpPr>
          <p:nvPr>
            <p:ph type="title"/>
          </p:nvPr>
        </p:nvSpPr>
        <p:spPr/>
        <p:txBody>
          <a:bodyPr/>
          <a:lstStyle/>
          <a:p>
            <a:r>
              <a:rPr lang="en-US" dirty="0" smtClean="0"/>
              <a:t>Risk of treatment </a:t>
            </a:r>
            <a:endParaRPr lang="en-GB" dirty="0"/>
          </a:p>
        </p:txBody>
      </p:sp>
    </p:spTree>
    <p:extLst>
      <p:ext uri="{BB962C8B-B14F-4D97-AF65-F5344CB8AC3E}">
        <p14:creationId xmlns:p14="http://schemas.microsoft.com/office/powerpoint/2010/main" val="33154573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a:p>
            <a:endParaRPr lang="en-US" dirty="0" smtClean="0"/>
          </a:p>
          <a:p>
            <a:endParaRPr lang="en-US" dirty="0"/>
          </a:p>
          <a:p>
            <a:pPr marL="0" indent="0">
              <a:buNone/>
            </a:pPr>
            <a:r>
              <a:rPr lang="en-US" dirty="0" smtClean="0"/>
              <a:t>                                   </a:t>
            </a:r>
            <a:r>
              <a:rPr lang="en-US" sz="4800" dirty="0" smtClean="0"/>
              <a:t>Thank you </a:t>
            </a: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821413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20000"/>
              </a:lnSpc>
            </a:pPr>
            <a:r>
              <a:rPr lang="en-US" dirty="0"/>
              <a:t>A large variety of ethical questions (debate euthanasia and abortion). </a:t>
            </a:r>
          </a:p>
          <a:p>
            <a:pPr>
              <a:lnSpc>
                <a:spcPct val="120000"/>
              </a:lnSpc>
            </a:pPr>
            <a:r>
              <a:rPr lang="en-US" dirty="0"/>
              <a:t>Developments in high technology medicine present us with many difficult medico-moral questions</a:t>
            </a:r>
            <a:r>
              <a:rPr lang="en-US" dirty="0">
                <a:sym typeface="Wingdings" pitchFamily="2" charset="2"/>
              </a:rPr>
              <a:t> (</a:t>
            </a:r>
            <a:r>
              <a:rPr lang="en-US" dirty="0"/>
              <a:t>defining death, withdrawing life-support, obtaining consent). </a:t>
            </a:r>
          </a:p>
          <a:p>
            <a:pPr>
              <a:lnSpc>
                <a:spcPct val="120000"/>
              </a:lnSpc>
            </a:pPr>
            <a:r>
              <a:rPr lang="en-US" dirty="0"/>
              <a:t>The maintenance of standards of care and competence, </a:t>
            </a:r>
          </a:p>
          <a:p>
            <a:endParaRPr lang="en-GB" dirty="0"/>
          </a:p>
        </p:txBody>
      </p:sp>
      <p:sp>
        <p:nvSpPr>
          <p:cNvPr id="3" name="Title 2"/>
          <p:cNvSpPr>
            <a:spLocks noGrp="1"/>
          </p:cNvSpPr>
          <p:nvPr>
            <p:ph type="title"/>
          </p:nvPr>
        </p:nvSpPr>
        <p:spPr/>
        <p:txBody>
          <a:bodyPr/>
          <a:lstStyle/>
          <a:p>
            <a:r>
              <a:rPr lang="en-US" dirty="0" smtClean="0"/>
              <a:t>Introduction </a:t>
            </a:r>
            <a:endParaRPr lang="en-GB" dirty="0"/>
          </a:p>
        </p:txBody>
      </p:sp>
    </p:spTree>
    <p:extLst>
      <p:ext uri="{BB962C8B-B14F-4D97-AF65-F5344CB8AC3E}">
        <p14:creationId xmlns:p14="http://schemas.microsoft.com/office/powerpoint/2010/main" val="1955385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20000"/>
              </a:lnSpc>
            </a:pPr>
            <a:r>
              <a:rPr lang="en-US" dirty="0"/>
              <a:t>Risk management is about how to avoid being sued. It involves:</a:t>
            </a:r>
          </a:p>
          <a:p>
            <a:pPr lvl="1">
              <a:lnSpc>
                <a:spcPct val="120000"/>
              </a:lnSpc>
            </a:pPr>
            <a:r>
              <a:rPr lang="en-US" dirty="0"/>
              <a:t> </a:t>
            </a:r>
            <a:r>
              <a:rPr lang="en-US" sz="3200" dirty="0"/>
              <a:t>Risk identification, </a:t>
            </a:r>
          </a:p>
          <a:p>
            <a:pPr lvl="1">
              <a:lnSpc>
                <a:spcPct val="120000"/>
              </a:lnSpc>
            </a:pPr>
            <a:r>
              <a:rPr lang="en-US" sz="3200" dirty="0"/>
              <a:t>Assessment of the severity of the consequences of that risk and </a:t>
            </a:r>
          </a:p>
          <a:p>
            <a:pPr lvl="1">
              <a:lnSpc>
                <a:spcPct val="120000"/>
              </a:lnSpc>
            </a:pPr>
            <a:r>
              <a:rPr lang="en-US" sz="3200" dirty="0"/>
              <a:t>Formulation of a policy to minimize the risk</a:t>
            </a:r>
          </a:p>
          <a:p>
            <a:endParaRPr lang="en-GB" dirty="0"/>
          </a:p>
        </p:txBody>
      </p:sp>
      <p:sp>
        <p:nvSpPr>
          <p:cNvPr id="3" name="Title 2"/>
          <p:cNvSpPr>
            <a:spLocks noGrp="1"/>
          </p:cNvSpPr>
          <p:nvPr>
            <p:ph type="title"/>
          </p:nvPr>
        </p:nvSpPr>
        <p:spPr/>
        <p:txBody>
          <a:bodyPr/>
          <a:lstStyle/>
          <a:p>
            <a:r>
              <a:rPr lang="en-US" dirty="0" smtClean="0"/>
              <a:t>Risk management </a:t>
            </a:r>
            <a:endParaRPr lang="en-GB" dirty="0"/>
          </a:p>
        </p:txBody>
      </p:sp>
    </p:spTree>
    <p:extLst>
      <p:ext uri="{BB962C8B-B14F-4D97-AF65-F5344CB8AC3E}">
        <p14:creationId xmlns:p14="http://schemas.microsoft.com/office/powerpoint/2010/main" val="3831297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a:t>Patients may bring a case against a clinician under the law of tort up to four years after the date of knowledge of the injury. A tort is a civil wrong rather than a criminal matter, </a:t>
            </a:r>
          </a:p>
          <a:p>
            <a:endParaRPr lang="en-GB" dirty="0"/>
          </a:p>
        </p:txBody>
      </p:sp>
      <p:sp>
        <p:nvSpPr>
          <p:cNvPr id="3" name="Title 2"/>
          <p:cNvSpPr>
            <a:spLocks noGrp="1"/>
          </p:cNvSpPr>
          <p:nvPr>
            <p:ph type="title"/>
          </p:nvPr>
        </p:nvSpPr>
        <p:spPr/>
        <p:txBody>
          <a:bodyPr/>
          <a:lstStyle/>
          <a:p>
            <a:r>
              <a:rPr lang="en-US" sz="4400" b="1" dirty="0">
                <a:effectLst/>
              </a:rPr>
              <a:t>Negligence</a:t>
            </a:r>
            <a:endParaRPr lang="en-GB" dirty="0"/>
          </a:p>
        </p:txBody>
      </p:sp>
    </p:spTree>
    <p:extLst>
      <p:ext uri="{BB962C8B-B14F-4D97-AF65-F5344CB8AC3E}">
        <p14:creationId xmlns:p14="http://schemas.microsoft.com/office/powerpoint/2010/main" val="4107785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1026"/>
          <p:cNvSpPr>
            <a:spLocks noGrp="1" noChangeArrowheads="1"/>
          </p:cNvSpPr>
          <p:nvPr>
            <p:ph type="title"/>
          </p:nvPr>
        </p:nvSpPr>
        <p:spPr>
          <a:xfrm>
            <a:off x="457200" y="152400"/>
            <a:ext cx="8229600" cy="1371600"/>
          </a:xfrm>
        </p:spPr>
        <p:txBody>
          <a:bodyPr/>
          <a:lstStyle/>
          <a:p>
            <a:r>
              <a:rPr lang="en-US" sz="4800" b="1">
                <a:effectLst/>
              </a:rPr>
              <a:t>Types</a:t>
            </a:r>
          </a:p>
        </p:txBody>
      </p:sp>
      <p:sp>
        <p:nvSpPr>
          <p:cNvPr id="189443" name="Rectangle 1027"/>
          <p:cNvSpPr>
            <a:spLocks noGrp="1" noChangeArrowheads="1"/>
          </p:cNvSpPr>
          <p:nvPr>
            <p:ph type="body" idx="1"/>
          </p:nvPr>
        </p:nvSpPr>
        <p:spPr>
          <a:xfrm>
            <a:off x="304800" y="1676400"/>
            <a:ext cx="8686800" cy="4876800"/>
          </a:xfrm>
        </p:spPr>
        <p:txBody>
          <a:bodyPr/>
          <a:lstStyle/>
          <a:p>
            <a:pPr>
              <a:lnSpc>
                <a:spcPct val="130000"/>
              </a:lnSpc>
            </a:pPr>
            <a:r>
              <a:rPr lang="en-US" sz="4000" dirty="0">
                <a:effectLst/>
              </a:rPr>
              <a:t>Intent, e.g. assault.</a:t>
            </a:r>
          </a:p>
          <a:p>
            <a:pPr>
              <a:lnSpc>
                <a:spcPct val="130000"/>
              </a:lnSpc>
            </a:pPr>
            <a:r>
              <a:rPr lang="en-US" sz="4000" dirty="0">
                <a:effectLst/>
              </a:rPr>
              <a:t> Negligence. in diagnosis &amp; in the delivery of treatment.</a:t>
            </a:r>
          </a:p>
          <a:p>
            <a:pPr>
              <a:lnSpc>
                <a:spcPct val="130000"/>
              </a:lnSpc>
            </a:pPr>
            <a:r>
              <a:rPr lang="en-US" sz="4000" dirty="0">
                <a:effectLst/>
              </a:rPr>
              <a:t> Strict liability, e.g. problems arising from the use of dental products.</a:t>
            </a:r>
            <a:endParaRPr lang="en-US" sz="4000" dirty="0"/>
          </a:p>
        </p:txBody>
      </p:sp>
      <p:sp>
        <p:nvSpPr>
          <p:cNvPr id="189444" name="Line 1028"/>
          <p:cNvSpPr>
            <a:spLocks noChangeShapeType="1"/>
          </p:cNvSpPr>
          <p:nvPr/>
        </p:nvSpPr>
        <p:spPr bwMode="auto">
          <a:xfrm flipV="1">
            <a:off x="0" y="15240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21898951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1" name="Rectangle 3"/>
          <p:cNvSpPr>
            <a:spLocks noGrp="1" noChangeArrowheads="1"/>
          </p:cNvSpPr>
          <p:nvPr>
            <p:ph type="body" idx="1"/>
          </p:nvPr>
        </p:nvSpPr>
        <p:spPr>
          <a:xfrm>
            <a:off x="381000" y="1600200"/>
            <a:ext cx="8229600" cy="4648200"/>
          </a:xfrm>
        </p:spPr>
        <p:txBody>
          <a:bodyPr/>
          <a:lstStyle/>
          <a:p>
            <a:pPr>
              <a:lnSpc>
                <a:spcPct val="110000"/>
              </a:lnSpc>
            </a:pPr>
            <a:r>
              <a:rPr lang="en-US" dirty="0" smtClean="0"/>
              <a:t>In </a:t>
            </a:r>
            <a:r>
              <a:rPr lang="en-US" dirty="0"/>
              <a:t>order to prove </a:t>
            </a:r>
            <a:r>
              <a:rPr lang="en-US" b="1" dirty="0">
                <a:effectLst/>
              </a:rPr>
              <a:t>Negligence  </a:t>
            </a:r>
            <a:r>
              <a:rPr lang="en-US" dirty="0">
                <a:effectLst/>
              </a:rPr>
              <a:t>a </a:t>
            </a:r>
            <a:r>
              <a:rPr lang="en-US" dirty="0" err="1">
                <a:effectLst/>
              </a:rPr>
              <a:t>pt</a:t>
            </a:r>
            <a:r>
              <a:rPr lang="en-US" dirty="0">
                <a:effectLst/>
              </a:rPr>
              <a:t> must prove </a:t>
            </a:r>
          </a:p>
          <a:p>
            <a:pPr>
              <a:lnSpc>
                <a:spcPct val="110000"/>
              </a:lnSpc>
            </a:pPr>
            <a:r>
              <a:rPr lang="en-US" b="1" dirty="0">
                <a:effectLst/>
              </a:rPr>
              <a:t>A legal duty of care </a:t>
            </a:r>
          </a:p>
          <a:p>
            <a:pPr>
              <a:lnSpc>
                <a:spcPct val="110000"/>
              </a:lnSpc>
            </a:pPr>
            <a:r>
              <a:rPr lang="en-US" b="1" dirty="0">
                <a:effectLst/>
              </a:rPr>
              <a:t>A breach of that duty</a:t>
            </a:r>
          </a:p>
          <a:p>
            <a:pPr>
              <a:lnSpc>
                <a:spcPct val="110000"/>
              </a:lnSpc>
            </a:pPr>
            <a:r>
              <a:rPr lang="en-US" b="1" dirty="0">
                <a:effectLst/>
              </a:rPr>
              <a:t>Resultant loss or damage  </a:t>
            </a:r>
            <a:endParaRPr lang="en-GB" b="1" dirty="0">
              <a:effectLst/>
            </a:endParaRPr>
          </a:p>
        </p:txBody>
      </p:sp>
      <p:sp>
        <p:nvSpPr>
          <p:cNvPr id="176133" name="Rectangle 5"/>
          <p:cNvSpPr>
            <a:spLocks noChangeArrowheads="1"/>
          </p:cNvSpPr>
          <p:nvPr>
            <p:ph type="title"/>
          </p:nvPr>
        </p:nvSpPr>
        <p:spPr>
          <a:xfrm>
            <a:off x="457200" y="152400"/>
            <a:ext cx="8229600" cy="1371600"/>
          </a:xfrm>
          <a:noFill/>
          <a:ln/>
        </p:spPr>
        <p:txBody>
          <a:bodyPr/>
          <a:lstStyle/>
          <a:p>
            <a:r>
              <a:rPr lang="en-US" sz="4800" b="1">
                <a:effectLst/>
              </a:rPr>
              <a:t>Negligence</a:t>
            </a:r>
            <a:endParaRPr lang="en-GB" sz="4800" b="1">
              <a:effectLst/>
            </a:endParaRPr>
          </a:p>
        </p:txBody>
      </p:sp>
      <p:sp>
        <p:nvSpPr>
          <p:cNvPr id="176134" name="Line 6"/>
          <p:cNvSpPr>
            <a:spLocks noChangeShapeType="1"/>
          </p:cNvSpPr>
          <p:nvPr/>
        </p:nvSpPr>
        <p:spPr bwMode="auto">
          <a:xfrm flipV="1">
            <a:off x="0" y="1447800"/>
            <a:ext cx="9144000" cy="0"/>
          </a:xfrm>
          <a:prstGeom prst="line">
            <a:avLst/>
          </a:prstGeom>
          <a:noFill/>
          <a:ln w="9525">
            <a:solidFill>
              <a:srgbClr val="CC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19333482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20000"/>
              </a:lnSpc>
              <a:buFont typeface="Wingdings" pitchFamily="2" charset="2"/>
              <a:buNone/>
            </a:pPr>
            <a:r>
              <a:rPr lang="en-US" dirty="0"/>
              <a:t>Three need to be satisfied:</a:t>
            </a:r>
          </a:p>
          <a:p>
            <a:pPr>
              <a:lnSpc>
                <a:spcPct val="120000"/>
              </a:lnSpc>
            </a:pPr>
            <a:r>
              <a:rPr lang="en-US" dirty="0"/>
              <a:t> </a:t>
            </a:r>
            <a:r>
              <a:rPr lang="en-US" sz="2800" dirty="0"/>
              <a:t>A </a:t>
            </a:r>
            <a:r>
              <a:rPr lang="en-US" sz="2800" b="1" i="1" dirty="0"/>
              <a:t>duty of care</a:t>
            </a:r>
            <a:r>
              <a:rPr lang="en-US" sz="2800" dirty="0"/>
              <a:t> existed between the defendant (clinician) and the plaintiff (patient).</a:t>
            </a:r>
          </a:p>
          <a:p>
            <a:pPr>
              <a:lnSpc>
                <a:spcPct val="120000"/>
              </a:lnSpc>
            </a:pPr>
            <a:r>
              <a:rPr lang="en-US" sz="2800" dirty="0"/>
              <a:t> That duty was </a:t>
            </a:r>
            <a:r>
              <a:rPr lang="en-US" sz="2800" b="1" i="1" dirty="0"/>
              <a:t>breached</a:t>
            </a:r>
            <a:r>
              <a:rPr lang="en-US" sz="2800" dirty="0"/>
              <a:t>.</a:t>
            </a:r>
          </a:p>
          <a:p>
            <a:pPr>
              <a:lnSpc>
                <a:spcPct val="120000"/>
              </a:lnSpc>
            </a:pPr>
            <a:r>
              <a:rPr lang="en-US" sz="2800" dirty="0"/>
              <a:t> There is a </a:t>
            </a:r>
            <a:r>
              <a:rPr lang="en-US" sz="2800" b="1" i="1" dirty="0"/>
              <a:t>close causal link</a:t>
            </a:r>
            <a:r>
              <a:rPr lang="en-US" sz="2800" dirty="0"/>
              <a:t> between the breach of duty and injury</a:t>
            </a:r>
          </a:p>
          <a:p>
            <a:endParaRPr lang="en-GB" dirty="0"/>
          </a:p>
        </p:txBody>
      </p:sp>
      <p:sp>
        <p:nvSpPr>
          <p:cNvPr id="3" name="Title 2"/>
          <p:cNvSpPr>
            <a:spLocks noGrp="1"/>
          </p:cNvSpPr>
          <p:nvPr>
            <p:ph type="title"/>
          </p:nvPr>
        </p:nvSpPr>
        <p:spPr/>
        <p:txBody>
          <a:bodyPr/>
          <a:lstStyle/>
          <a:p>
            <a:r>
              <a:rPr lang="en-US" dirty="0" smtClean="0"/>
              <a:t>Elements</a:t>
            </a:r>
            <a:endParaRPr lang="en-GB" dirty="0"/>
          </a:p>
        </p:txBody>
      </p:sp>
    </p:spTree>
    <p:extLst>
      <p:ext uri="{BB962C8B-B14F-4D97-AF65-F5344CB8AC3E}">
        <p14:creationId xmlns:p14="http://schemas.microsoft.com/office/powerpoint/2010/main" val="3338539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20000"/>
              </a:lnSpc>
            </a:pPr>
            <a:r>
              <a:rPr lang="en-US" dirty="0"/>
              <a:t>Used to </a:t>
            </a:r>
            <a:r>
              <a:rPr lang="en-US" dirty="0" err="1"/>
              <a:t>to</a:t>
            </a:r>
            <a:r>
              <a:rPr lang="en-US" dirty="0"/>
              <a:t> provide evidence of proper standard of care </a:t>
            </a:r>
          </a:p>
          <a:p>
            <a:pPr>
              <a:lnSpc>
                <a:spcPct val="120000"/>
              </a:lnSpc>
              <a:buFont typeface="Wingdings" pitchFamily="2" charset="2"/>
              <a:buNone/>
            </a:pPr>
            <a:r>
              <a:rPr lang="en-US" sz="3200" b="1" dirty="0"/>
              <a:t>RCS England </a:t>
            </a:r>
          </a:p>
          <a:p>
            <a:pPr>
              <a:lnSpc>
                <a:spcPct val="120000"/>
              </a:lnSpc>
            </a:pPr>
            <a:r>
              <a:rPr lang="en-US" dirty="0"/>
              <a:t>Management of the removal of wisdom teeth </a:t>
            </a:r>
          </a:p>
          <a:p>
            <a:pPr>
              <a:lnSpc>
                <a:spcPct val="120000"/>
              </a:lnSpc>
            </a:pPr>
            <a:r>
              <a:rPr lang="en-US" dirty="0"/>
              <a:t>Management Of </a:t>
            </a:r>
            <a:r>
              <a:rPr lang="en-US" dirty="0" err="1"/>
              <a:t>palataly</a:t>
            </a:r>
            <a:r>
              <a:rPr lang="en-US" dirty="0"/>
              <a:t> ectopic canines </a:t>
            </a:r>
          </a:p>
          <a:p>
            <a:pPr>
              <a:lnSpc>
                <a:spcPct val="120000"/>
              </a:lnSpc>
            </a:pPr>
            <a:r>
              <a:rPr lang="en-US" dirty="0"/>
              <a:t>Management </a:t>
            </a:r>
            <a:r>
              <a:rPr lang="en-US" dirty="0" err="1"/>
              <a:t>Unerupted</a:t>
            </a:r>
            <a:r>
              <a:rPr lang="en-US" dirty="0"/>
              <a:t> maxillary incisors </a:t>
            </a:r>
            <a:endParaRPr lang="en-GB" dirty="0"/>
          </a:p>
          <a:p>
            <a:endParaRPr lang="en-GB" dirty="0"/>
          </a:p>
        </p:txBody>
      </p:sp>
      <p:sp>
        <p:nvSpPr>
          <p:cNvPr id="3" name="Title 2"/>
          <p:cNvSpPr>
            <a:spLocks noGrp="1"/>
          </p:cNvSpPr>
          <p:nvPr>
            <p:ph type="title"/>
          </p:nvPr>
        </p:nvSpPr>
        <p:spPr/>
        <p:txBody>
          <a:bodyPr/>
          <a:lstStyle/>
          <a:p>
            <a:r>
              <a:rPr lang="en-US" dirty="0" smtClean="0"/>
              <a:t>Guidelines:</a:t>
            </a:r>
            <a:endParaRPr lang="en-GB" dirty="0"/>
          </a:p>
        </p:txBody>
      </p:sp>
    </p:spTree>
    <p:extLst>
      <p:ext uri="{BB962C8B-B14F-4D97-AF65-F5344CB8AC3E}">
        <p14:creationId xmlns:p14="http://schemas.microsoft.com/office/powerpoint/2010/main" val="266987714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560</TotalTime>
  <Words>787</Words>
  <Application>Microsoft Office PowerPoint</Application>
  <PresentationFormat>On-screen Show (4:3)</PresentationFormat>
  <Paragraphs>103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Paper</vt:lpstr>
      <vt:lpstr>Ethics and Risk management </vt:lpstr>
      <vt:lpstr>PowerPoint Presentation</vt:lpstr>
      <vt:lpstr>Introduction </vt:lpstr>
      <vt:lpstr>Risk management </vt:lpstr>
      <vt:lpstr>Negligence</vt:lpstr>
      <vt:lpstr>Types</vt:lpstr>
      <vt:lpstr>Negligence</vt:lpstr>
      <vt:lpstr>Elements</vt:lpstr>
      <vt:lpstr>Guidelines:</vt:lpstr>
      <vt:lpstr>Risks Encountered as a Clinician</vt:lpstr>
      <vt:lpstr>Gillick Competent </vt:lpstr>
      <vt:lpstr>Consent</vt:lpstr>
      <vt:lpstr>Consent</vt:lpstr>
      <vt:lpstr>Record Keeping &amp; Storage </vt:lpstr>
      <vt:lpstr>Diagnosis</vt:lpstr>
      <vt:lpstr>Delivery of Care </vt:lpstr>
      <vt:lpstr>Risks of Treatment</vt:lpstr>
      <vt:lpstr>Risk Management</vt:lpstr>
      <vt:lpstr>PowerPoint Presentation</vt:lpstr>
      <vt:lpstr>A Working Example</vt:lpstr>
      <vt:lpstr>Decision Principles</vt:lpstr>
      <vt:lpstr>The ACD Test For Ethical Decisions</vt:lpstr>
      <vt:lpstr>Communicate</vt:lpstr>
      <vt:lpstr>Decide</vt:lpstr>
      <vt:lpstr>Risk of treatment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8</cp:revision>
  <dcterms:created xsi:type="dcterms:W3CDTF">2006-08-16T00:00:00Z</dcterms:created>
  <dcterms:modified xsi:type="dcterms:W3CDTF">2014-05-20T22:20:12Z</dcterms:modified>
</cp:coreProperties>
</file>