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3"/>
  </p:notesMasterIdLst>
  <p:sldIdLst>
    <p:sldId id="256" r:id="rId2"/>
    <p:sldId id="333" r:id="rId3"/>
    <p:sldId id="362" r:id="rId4"/>
    <p:sldId id="357" r:id="rId5"/>
    <p:sldId id="358" r:id="rId6"/>
    <p:sldId id="359" r:id="rId7"/>
    <p:sldId id="360" r:id="rId8"/>
    <p:sldId id="363" r:id="rId9"/>
    <p:sldId id="279" r:id="rId10"/>
    <p:sldId id="281" r:id="rId11"/>
    <p:sldId id="282" r:id="rId12"/>
    <p:sldId id="284" r:id="rId13"/>
    <p:sldId id="335" r:id="rId14"/>
    <p:sldId id="364" r:id="rId15"/>
    <p:sldId id="337" r:id="rId16"/>
    <p:sldId id="339" r:id="rId17"/>
    <p:sldId id="365" r:id="rId18"/>
    <p:sldId id="287" r:id="rId19"/>
    <p:sldId id="295" r:id="rId20"/>
    <p:sldId id="296" r:id="rId21"/>
    <p:sldId id="298" r:id="rId22"/>
    <p:sldId id="291" r:id="rId23"/>
    <p:sldId id="292" r:id="rId24"/>
    <p:sldId id="293" r:id="rId25"/>
    <p:sldId id="294" r:id="rId26"/>
    <p:sldId id="289" r:id="rId27"/>
    <p:sldId id="366" r:id="rId28"/>
    <p:sldId id="286" r:id="rId29"/>
    <p:sldId id="321" r:id="rId30"/>
    <p:sldId id="367" r:id="rId31"/>
    <p:sldId id="375" r:id="rId32"/>
    <p:sldId id="368" r:id="rId33"/>
    <p:sldId id="373" r:id="rId34"/>
    <p:sldId id="372" r:id="rId35"/>
    <p:sldId id="369" r:id="rId36"/>
    <p:sldId id="344" r:id="rId37"/>
    <p:sldId id="346" r:id="rId38"/>
    <p:sldId id="374" r:id="rId39"/>
    <p:sldId id="370" r:id="rId40"/>
    <p:sldId id="371" r:id="rId41"/>
    <p:sldId id="376" r:id="rId42"/>
    <p:sldId id="322" r:id="rId43"/>
    <p:sldId id="377" r:id="rId44"/>
    <p:sldId id="353" r:id="rId45"/>
    <p:sldId id="383" r:id="rId46"/>
    <p:sldId id="340" r:id="rId47"/>
    <p:sldId id="323" r:id="rId48"/>
    <p:sldId id="299" r:id="rId49"/>
    <p:sldId id="301" r:id="rId50"/>
    <p:sldId id="303" r:id="rId51"/>
    <p:sldId id="304" r:id="rId52"/>
    <p:sldId id="306" r:id="rId53"/>
    <p:sldId id="382" r:id="rId54"/>
    <p:sldId id="315" r:id="rId55"/>
    <p:sldId id="316" r:id="rId56"/>
    <p:sldId id="331" r:id="rId57"/>
    <p:sldId id="313" r:id="rId58"/>
    <p:sldId id="317" r:id="rId59"/>
    <p:sldId id="307" r:id="rId60"/>
    <p:sldId id="308" r:id="rId61"/>
    <p:sldId id="329" r:id="rId62"/>
    <p:sldId id="310" r:id="rId63"/>
    <p:sldId id="311" r:id="rId64"/>
    <p:sldId id="328" r:id="rId65"/>
    <p:sldId id="379" r:id="rId66"/>
    <p:sldId id="325" r:id="rId67"/>
    <p:sldId id="378" r:id="rId68"/>
    <p:sldId id="381" r:id="rId69"/>
    <p:sldId id="355" r:id="rId70"/>
    <p:sldId id="326" r:id="rId71"/>
    <p:sldId id="332" r:id="rId72"/>
  </p:sldIdLst>
  <p:sldSz cx="9144000" cy="6858000" type="screen4x3"/>
  <p:notesSz cx="6858000" cy="9144000"/>
  <p:defaultTextStyle>
    <a:defPPr>
      <a:defRPr lang="en-IE"/>
    </a:defPPr>
    <a:lvl1pPr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7274"/>
    <a:srgbClr val="000000"/>
    <a:srgbClr val="105A5B"/>
    <a:srgbClr val="1376BA"/>
    <a:srgbClr val="1C86C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79396" autoAdjust="0"/>
  </p:normalViewPr>
  <p:slideViewPr>
    <p:cSldViewPr>
      <p:cViewPr>
        <p:scale>
          <a:sx n="100" d="100"/>
          <a:sy n="100" d="100"/>
        </p:scale>
        <p:origin x="-528" y="1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5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9103AB-2994-428A-89EC-5020B467C654}" type="doc">
      <dgm:prSet loTypeId="urn:microsoft.com/office/officeart/2005/8/layout/process5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2B06FE04-05E4-464E-9B2A-B9142EA21D0C}">
      <dgm:prSet phldrT="[Text]"/>
      <dgm:spPr/>
      <dgm:t>
        <a:bodyPr/>
        <a:lstStyle/>
        <a:p>
          <a:r>
            <a:rPr lang="en-GB" dirty="0" smtClean="0"/>
            <a:t>Update PMH and PDH</a:t>
          </a:r>
          <a:endParaRPr lang="en-GB" dirty="0"/>
        </a:p>
      </dgm:t>
    </dgm:pt>
    <dgm:pt modelId="{2A7DDC8A-563B-4841-BC00-353C66569093}" type="parTrans" cxnId="{A0F3025A-89EB-4B89-B9DE-098DC5F8A699}">
      <dgm:prSet/>
      <dgm:spPr/>
      <dgm:t>
        <a:bodyPr/>
        <a:lstStyle/>
        <a:p>
          <a:endParaRPr lang="en-GB"/>
        </a:p>
      </dgm:t>
    </dgm:pt>
    <dgm:pt modelId="{C20E536C-0391-475C-BCAB-BD63352B8885}" type="sibTrans" cxnId="{A0F3025A-89EB-4B89-B9DE-098DC5F8A699}">
      <dgm:prSet/>
      <dgm:spPr/>
      <dgm:t>
        <a:bodyPr/>
        <a:lstStyle/>
        <a:p>
          <a:endParaRPr lang="en-GB"/>
        </a:p>
      </dgm:t>
    </dgm:pt>
    <dgm:pt modelId="{4CB37BC9-D898-42A6-8194-F709DE206048}">
      <dgm:prSet phldrT="[Text]"/>
      <dgm:spPr/>
      <dgm:t>
        <a:bodyPr/>
        <a:lstStyle/>
        <a:p>
          <a:r>
            <a:rPr lang="en-GB" dirty="0" smtClean="0"/>
            <a:t>Clinical examination</a:t>
          </a:r>
          <a:endParaRPr lang="en-GB" dirty="0"/>
        </a:p>
      </dgm:t>
    </dgm:pt>
    <dgm:pt modelId="{E2072C76-30F2-48BC-999C-542396F4B523}" type="parTrans" cxnId="{C7A27B4C-1FFB-47D8-B158-4F9802BC97BE}">
      <dgm:prSet/>
      <dgm:spPr/>
      <dgm:t>
        <a:bodyPr/>
        <a:lstStyle/>
        <a:p>
          <a:endParaRPr lang="en-GB"/>
        </a:p>
      </dgm:t>
    </dgm:pt>
    <dgm:pt modelId="{E1F44E6E-EC65-4318-BF1B-024570D6835E}" type="sibTrans" cxnId="{C7A27B4C-1FFB-47D8-B158-4F9802BC97BE}">
      <dgm:prSet/>
      <dgm:spPr/>
      <dgm:t>
        <a:bodyPr/>
        <a:lstStyle/>
        <a:p>
          <a:endParaRPr lang="en-GB"/>
        </a:p>
      </dgm:t>
    </dgm:pt>
    <dgm:pt modelId="{7A4150BF-3685-4EBD-9DBE-90ADD9859115}">
      <dgm:prSet phldrT="[Text]"/>
      <dgm:spPr/>
      <dgm:t>
        <a:bodyPr/>
        <a:lstStyle/>
        <a:p>
          <a:r>
            <a:rPr lang="en-GB" dirty="0" smtClean="0"/>
            <a:t>Radiographs if necessary</a:t>
          </a:r>
          <a:endParaRPr lang="en-GB" dirty="0"/>
        </a:p>
      </dgm:t>
    </dgm:pt>
    <dgm:pt modelId="{1B43CAC9-D518-4928-A364-DF5DD460DD7F}" type="parTrans" cxnId="{5379FABC-4E60-44AD-AF28-D2F1993EA0CB}">
      <dgm:prSet/>
      <dgm:spPr/>
      <dgm:t>
        <a:bodyPr/>
        <a:lstStyle/>
        <a:p>
          <a:endParaRPr lang="en-GB"/>
        </a:p>
      </dgm:t>
    </dgm:pt>
    <dgm:pt modelId="{C12A9D79-3DB0-467A-B3B8-17FEA0D656BB}" type="sibTrans" cxnId="{5379FABC-4E60-44AD-AF28-D2F1993EA0CB}">
      <dgm:prSet/>
      <dgm:spPr/>
      <dgm:t>
        <a:bodyPr/>
        <a:lstStyle/>
        <a:p>
          <a:endParaRPr lang="en-GB"/>
        </a:p>
      </dgm:t>
    </dgm:pt>
    <dgm:pt modelId="{4ED1ADE0-9141-41ED-9F1C-314A2858ED3E}">
      <dgm:prSet phldrT="[Text]"/>
      <dgm:spPr/>
      <dgm:t>
        <a:bodyPr/>
        <a:lstStyle/>
        <a:p>
          <a:r>
            <a:rPr lang="en-GB" dirty="0" smtClean="0"/>
            <a:t>Assess OH</a:t>
          </a:r>
          <a:endParaRPr lang="en-GB" dirty="0"/>
        </a:p>
      </dgm:t>
    </dgm:pt>
    <dgm:pt modelId="{AE447FB6-BC5B-4EF0-878E-19873DFB1D31}" type="parTrans" cxnId="{39D361C3-F13C-4F94-9F85-3F92147A0849}">
      <dgm:prSet/>
      <dgm:spPr/>
      <dgm:t>
        <a:bodyPr/>
        <a:lstStyle/>
        <a:p>
          <a:endParaRPr lang="en-GB"/>
        </a:p>
      </dgm:t>
    </dgm:pt>
    <dgm:pt modelId="{92E7FFE6-3622-4B37-8D01-41B153A2455D}" type="sibTrans" cxnId="{39D361C3-F13C-4F94-9F85-3F92147A0849}">
      <dgm:prSet/>
      <dgm:spPr/>
      <dgm:t>
        <a:bodyPr/>
        <a:lstStyle/>
        <a:p>
          <a:endParaRPr lang="en-GB"/>
        </a:p>
      </dgm:t>
    </dgm:pt>
    <dgm:pt modelId="{E1DDFA89-31C0-45BD-B657-418BF7B2F618}">
      <dgm:prSet phldrT="[Text]"/>
      <dgm:spPr/>
      <dgm:t>
        <a:bodyPr/>
        <a:lstStyle/>
        <a:p>
          <a:r>
            <a:rPr lang="en-GB" dirty="0" smtClean="0"/>
            <a:t>Treatment including OHI</a:t>
          </a:r>
          <a:r>
            <a:rPr lang="en-GB" smtClean="0"/>
            <a:t>, </a:t>
          </a:r>
          <a:r>
            <a:rPr lang="en-GB" smtClean="0"/>
            <a:t>SRP, restoration, Fluoride</a:t>
          </a:r>
          <a:endParaRPr lang="en-GB" dirty="0"/>
        </a:p>
      </dgm:t>
    </dgm:pt>
    <dgm:pt modelId="{DC89FDF4-3C2D-4D75-AF28-2B290F402C03}" type="parTrans" cxnId="{61114C3A-E084-4625-AC6F-C073E9D67787}">
      <dgm:prSet/>
      <dgm:spPr/>
      <dgm:t>
        <a:bodyPr/>
        <a:lstStyle/>
        <a:p>
          <a:endParaRPr lang="en-GB"/>
        </a:p>
      </dgm:t>
    </dgm:pt>
    <dgm:pt modelId="{D7AB5794-56F7-4CA9-AC59-B6381CB98F75}" type="sibTrans" cxnId="{61114C3A-E084-4625-AC6F-C073E9D67787}">
      <dgm:prSet/>
      <dgm:spPr/>
      <dgm:t>
        <a:bodyPr/>
        <a:lstStyle/>
        <a:p>
          <a:endParaRPr lang="en-GB"/>
        </a:p>
      </dgm:t>
    </dgm:pt>
    <dgm:pt modelId="{B145B9EA-1B8B-45A1-9243-C129DB3499A2}">
      <dgm:prSet phldrT="[Text]"/>
      <dgm:spPr/>
      <dgm:t>
        <a:bodyPr/>
        <a:lstStyle/>
        <a:p>
          <a:r>
            <a:rPr lang="en-GB" dirty="0" smtClean="0"/>
            <a:t>Discussion</a:t>
          </a:r>
          <a:endParaRPr lang="en-GB" dirty="0"/>
        </a:p>
      </dgm:t>
    </dgm:pt>
    <dgm:pt modelId="{398EFFD1-5686-414D-AAF1-DABC76C12121}" type="parTrans" cxnId="{2E174E51-68D4-4CF9-9463-05B523A3F660}">
      <dgm:prSet/>
      <dgm:spPr/>
      <dgm:t>
        <a:bodyPr/>
        <a:lstStyle/>
        <a:p>
          <a:endParaRPr lang="en-IE"/>
        </a:p>
      </dgm:t>
    </dgm:pt>
    <dgm:pt modelId="{3E2EC26A-6CD3-412F-85EA-0BD94255EB48}" type="sibTrans" cxnId="{2E174E51-68D4-4CF9-9463-05B523A3F660}">
      <dgm:prSet/>
      <dgm:spPr/>
      <dgm:t>
        <a:bodyPr/>
        <a:lstStyle/>
        <a:p>
          <a:endParaRPr lang="en-GB"/>
        </a:p>
      </dgm:t>
    </dgm:pt>
    <dgm:pt modelId="{CC953F39-861A-4DB6-882E-869A66D0F375}">
      <dgm:prSet phldrT="[Text]"/>
      <dgm:spPr/>
      <dgm:t>
        <a:bodyPr/>
        <a:lstStyle/>
        <a:p>
          <a:r>
            <a:rPr lang="en-GB" dirty="0" smtClean="0"/>
            <a:t>Arrange next appointment</a:t>
          </a:r>
          <a:endParaRPr lang="en-GB" dirty="0"/>
        </a:p>
      </dgm:t>
    </dgm:pt>
    <dgm:pt modelId="{AD000D4F-82F7-4D8A-A577-627A277C9BEB}" type="parTrans" cxnId="{0860076B-41C6-49EB-9A0D-0A64A4727B8B}">
      <dgm:prSet/>
      <dgm:spPr/>
      <dgm:t>
        <a:bodyPr/>
        <a:lstStyle/>
        <a:p>
          <a:endParaRPr lang="en-IE"/>
        </a:p>
      </dgm:t>
    </dgm:pt>
    <dgm:pt modelId="{ED0B5636-E8CE-4D73-848C-75D2D7878705}" type="sibTrans" cxnId="{0860076B-41C6-49EB-9A0D-0A64A4727B8B}">
      <dgm:prSet/>
      <dgm:spPr/>
      <dgm:t>
        <a:bodyPr/>
        <a:lstStyle/>
        <a:p>
          <a:endParaRPr lang="en-IE"/>
        </a:p>
      </dgm:t>
    </dgm:pt>
    <dgm:pt modelId="{F2A54AB5-7197-4E61-AE2A-1A151F3488E0}" type="pres">
      <dgm:prSet presAssocID="{299103AB-2994-428A-89EC-5020B467C6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17E9690-E025-4E18-8C48-141CA9EDED2D}" type="pres">
      <dgm:prSet presAssocID="{2B06FE04-05E4-464E-9B2A-B9142EA21D0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B8A707-D2FC-44D7-BD39-D775F182CD31}" type="pres">
      <dgm:prSet presAssocID="{C20E536C-0391-475C-BCAB-BD63352B8885}" presName="sibTrans" presStyleLbl="sibTrans2D1" presStyleIdx="0" presStyleCnt="6"/>
      <dgm:spPr/>
      <dgm:t>
        <a:bodyPr/>
        <a:lstStyle/>
        <a:p>
          <a:endParaRPr lang="en-GB"/>
        </a:p>
      </dgm:t>
    </dgm:pt>
    <dgm:pt modelId="{EA1CA27A-0EDE-4DF9-86DD-A184EAAFCBDB}" type="pres">
      <dgm:prSet presAssocID="{C20E536C-0391-475C-BCAB-BD63352B8885}" presName="connectorText" presStyleLbl="sibTrans2D1" presStyleIdx="0" presStyleCnt="6"/>
      <dgm:spPr/>
      <dgm:t>
        <a:bodyPr/>
        <a:lstStyle/>
        <a:p>
          <a:endParaRPr lang="en-GB"/>
        </a:p>
      </dgm:t>
    </dgm:pt>
    <dgm:pt modelId="{FF7DFDAD-10F5-4D82-8F30-5AC60CBC1A70}" type="pres">
      <dgm:prSet presAssocID="{4CB37BC9-D898-42A6-8194-F709DE20604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8A3478-A01B-4899-AEDC-6B26EB5E2FEB}" type="pres">
      <dgm:prSet presAssocID="{E1F44E6E-EC65-4318-BF1B-024570D6835E}" presName="sibTrans" presStyleLbl="sibTrans2D1" presStyleIdx="1" presStyleCnt="6"/>
      <dgm:spPr/>
      <dgm:t>
        <a:bodyPr/>
        <a:lstStyle/>
        <a:p>
          <a:endParaRPr lang="en-GB"/>
        </a:p>
      </dgm:t>
    </dgm:pt>
    <dgm:pt modelId="{1BE8CD95-0B56-4FCC-8C1D-4E1CAA15E221}" type="pres">
      <dgm:prSet presAssocID="{E1F44E6E-EC65-4318-BF1B-024570D6835E}" presName="connectorText" presStyleLbl="sibTrans2D1" presStyleIdx="1" presStyleCnt="6"/>
      <dgm:spPr/>
      <dgm:t>
        <a:bodyPr/>
        <a:lstStyle/>
        <a:p>
          <a:endParaRPr lang="en-GB"/>
        </a:p>
      </dgm:t>
    </dgm:pt>
    <dgm:pt modelId="{427BB411-88FC-4BB7-B66D-04B0F210AAF5}" type="pres">
      <dgm:prSet presAssocID="{7A4150BF-3685-4EBD-9DBE-90ADD985911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A9CA65-9732-43A7-A1D5-97650A831968}" type="pres">
      <dgm:prSet presAssocID="{C12A9D79-3DB0-467A-B3B8-17FEA0D656BB}" presName="sibTrans" presStyleLbl="sibTrans2D1" presStyleIdx="2" presStyleCnt="6"/>
      <dgm:spPr/>
      <dgm:t>
        <a:bodyPr/>
        <a:lstStyle/>
        <a:p>
          <a:endParaRPr lang="en-GB"/>
        </a:p>
      </dgm:t>
    </dgm:pt>
    <dgm:pt modelId="{DBA55CB4-1CAC-4595-ADE5-672594107608}" type="pres">
      <dgm:prSet presAssocID="{C12A9D79-3DB0-467A-B3B8-17FEA0D656BB}" presName="connectorText" presStyleLbl="sibTrans2D1" presStyleIdx="2" presStyleCnt="6"/>
      <dgm:spPr/>
      <dgm:t>
        <a:bodyPr/>
        <a:lstStyle/>
        <a:p>
          <a:endParaRPr lang="en-GB"/>
        </a:p>
      </dgm:t>
    </dgm:pt>
    <dgm:pt modelId="{B7C5C176-FF36-44FE-8612-0D0EE19C26F4}" type="pres">
      <dgm:prSet presAssocID="{4ED1ADE0-9141-41ED-9F1C-314A2858ED3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A3F356-0892-4BCD-9B49-C990A65E63CB}" type="pres">
      <dgm:prSet presAssocID="{92E7FFE6-3622-4B37-8D01-41B153A2455D}" presName="sibTrans" presStyleLbl="sibTrans2D1" presStyleIdx="3" presStyleCnt="6"/>
      <dgm:spPr/>
      <dgm:t>
        <a:bodyPr/>
        <a:lstStyle/>
        <a:p>
          <a:endParaRPr lang="en-GB"/>
        </a:p>
      </dgm:t>
    </dgm:pt>
    <dgm:pt modelId="{48AD6E82-119F-4E81-8BD3-482989563873}" type="pres">
      <dgm:prSet presAssocID="{92E7FFE6-3622-4B37-8D01-41B153A2455D}" presName="connectorText" presStyleLbl="sibTrans2D1" presStyleIdx="3" presStyleCnt="6"/>
      <dgm:spPr/>
      <dgm:t>
        <a:bodyPr/>
        <a:lstStyle/>
        <a:p>
          <a:endParaRPr lang="en-GB"/>
        </a:p>
      </dgm:t>
    </dgm:pt>
    <dgm:pt modelId="{7178B9BB-B342-4D9D-8CF5-DCC6892F02E3}" type="pres">
      <dgm:prSet presAssocID="{E1DDFA89-31C0-45BD-B657-418BF7B2F61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DA0205-B86A-4B0C-8034-9E48B6D49F73}" type="pres">
      <dgm:prSet presAssocID="{D7AB5794-56F7-4CA9-AC59-B6381CB98F75}" presName="sibTrans" presStyleLbl="sibTrans2D1" presStyleIdx="4" presStyleCnt="6"/>
      <dgm:spPr/>
      <dgm:t>
        <a:bodyPr/>
        <a:lstStyle/>
        <a:p>
          <a:endParaRPr lang="en-GB"/>
        </a:p>
      </dgm:t>
    </dgm:pt>
    <dgm:pt modelId="{3DDFBC4E-D5DF-4442-89A1-69964E4F54EF}" type="pres">
      <dgm:prSet presAssocID="{D7AB5794-56F7-4CA9-AC59-B6381CB98F75}" presName="connectorText" presStyleLbl="sibTrans2D1" presStyleIdx="4" presStyleCnt="6"/>
      <dgm:spPr/>
      <dgm:t>
        <a:bodyPr/>
        <a:lstStyle/>
        <a:p>
          <a:endParaRPr lang="en-GB"/>
        </a:p>
      </dgm:t>
    </dgm:pt>
    <dgm:pt modelId="{8BDB5CCB-3392-46B5-9634-1836954D2353}" type="pres">
      <dgm:prSet presAssocID="{B145B9EA-1B8B-45A1-9243-C129DB3499A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595587-ED13-4655-8F90-3313D9948C4A}" type="pres">
      <dgm:prSet presAssocID="{3E2EC26A-6CD3-412F-85EA-0BD94255EB48}" presName="sibTrans" presStyleLbl="sibTrans2D1" presStyleIdx="5" presStyleCnt="6"/>
      <dgm:spPr/>
      <dgm:t>
        <a:bodyPr/>
        <a:lstStyle/>
        <a:p>
          <a:endParaRPr lang="en-GB"/>
        </a:p>
      </dgm:t>
    </dgm:pt>
    <dgm:pt modelId="{AFC2D257-15B4-498B-9391-EAEDAEF8E1AF}" type="pres">
      <dgm:prSet presAssocID="{3E2EC26A-6CD3-412F-85EA-0BD94255EB48}" presName="connectorText" presStyleLbl="sibTrans2D1" presStyleIdx="5" presStyleCnt="6"/>
      <dgm:spPr/>
      <dgm:t>
        <a:bodyPr/>
        <a:lstStyle/>
        <a:p>
          <a:endParaRPr lang="en-GB"/>
        </a:p>
      </dgm:t>
    </dgm:pt>
    <dgm:pt modelId="{2CA38B39-C722-4D0D-A2CD-3E9F3995FD96}" type="pres">
      <dgm:prSet presAssocID="{CC953F39-861A-4DB6-882E-869A66D0F37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4DB4B92-34D0-4494-9826-82B9EAECD8FE}" type="presOf" srcId="{B145B9EA-1B8B-45A1-9243-C129DB3499A2}" destId="{8BDB5CCB-3392-46B5-9634-1836954D2353}" srcOrd="0" destOrd="0" presId="urn:microsoft.com/office/officeart/2005/8/layout/process5"/>
    <dgm:cxn modelId="{BB30FB57-E25D-4417-832F-A43251308EB8}" type="presOf" srcId="{7A4150BF-3685-4EBD-9DBE-90ADD9859115}" destId="{427BB411-88FC-4BB7-B66D-04B0F210AAF5}" srcOrd="0" destOrd="0" presId="urn:microsoft.com/office/officeart/2005/8/layout/process5"/>
    <dgm:cxn modelId="{725D6775-867D-44D1-BFE1-7CA32EEF2702}" type="presOf" srcId="{C20E536C-0391-475C-BCAB-BD63352B8885}" destId="{F4B8A707-D2FC-44D7-BD39-D775F182CD31}" srcOrd="0" destOrd="0" presId="urn:microsoft.com/office/officeart/2005/8/layout/process5"/>
    <dgm:cxn modelId="{805F332E-8E97-457C-9627-E464CFBF08DA}" type="presOf" srcId="{92E7FFE6-3622-4B37-8D01-41B153A2455D}" destId="{28A3F356-0892-4BCD-9B49-C990A65E63CB}" srcOrd="0" destOrd="0" presId="urn:microsoft.com/office/officeart/2005/8/layout/process5"/>
    <dgm:cxn modelId="{D3FCEFF1-4A8A-4407-A8AD-7928D9BE6916}" type="presOf" srcId="{C20E536C-0391-475C-BCAB-BD63352B8885}" destId="{EA1CA27A-0EDE-4DF9-86DD-A184EAAFCBDB}" srcOrd="1" destOrd="0" presId="urn:microsoft.com/office/officeart/2005/8/layout/process5"/>
    <dgm:cxn modelId="{C658EB1E-15FE-48CB-9BDA-CE865CB35D67}" type="presOf" srcId="{E1DDFA89-31C0-45BD-B657-418BF7B2F618}" destId="{7178B9BB-B342-4D9D-8CF5-DCC6892F02E3}" srcOrd="0" destOrd="0" presId="urn:microsoft.com/office/officeart/2005/8/layout/process5"/>
    <dgm:cxn modelId="{CBDAD78B-1735-49C2-A544-DB0B7D8573B7}" type="presOf" srcId="{3E2EC26A-6CD3-412F-85EA-0BD94255EB48}" destId="{9C595587-ED13-4655-8F90-3313D9948C4A}" srcOrd="0" destOrd="0" presId="urn:microsoft.com/office/officeart/2005/8/layout/process5"/>
    <dgm:cxn modelId="{FA0FAD2A-0700-401A-904D-6258DEEA665B}" type="presOf" srcId="{3E2EC26A-6CD3-412F-85EA-0BD94255EB48}" destId="{AFC2D257-15B4-498B-9391-EAEDAEF8E1AF}" srcOrd="1" destOrd="0" presId="urn:microsoft.com/office/officeart/2005/8/layout/process5"/>
    <dgm:cxn modelId="{3961722A-4494-4E1B-8817-4D1070338FE9}" type="presOf" srcId="{92E7FFE6-3622-4B37-8D01-41B153A2455D}" destId="{48AD6E82-119F-4E81-8BD3-482989563873}" srcOrd="1" destOrd="0" presId="urn:microsoft.com/office/officeart/2005/8/layout/process5"/>
    <dgm:cxn modelId="{0860076B-41C6-49EB-9A0D-0A64A4727B8B}" srcId="{299103AB-2994-428A-89EC-5020B467C654}" destId="{CC953F39-861A-4DB6-882E-869A66D0F375}" srcOrd="6" destOrd="0" parTransId="{AD000D4F-82F7-4D8A-A577-627A277C9BEB}" sibTransId="{ED0B5636-E8CE-4D73-848C-75D2D7878705}"/>
    <dgm:cxn modelId="{36BBE3CD-5F69-45A5-9757-8C79AB1EE694}" type="presOf" srcId="{4CB37BC9-D898-42A6-8194-F709DE206048}" destId="{FF7DFDAD-10F5-4D82-8F30-5AC60CBC1A70}" srcOrd="0" destOrd="0" presId="urn:microsoft.com/office/officeart/2005/8/layout/process5"/>
    <dgm:cxn modelId="{A0F3025A-89EB-4B89-B9DE-098DC5F8A699}" srcId="{299103AB-2994-428A-89EC-5020B467C654}" destId="{2B06FE04-05E4-464E-9B2A-B9142EA21D0C}" srcOrd="0" destOrd="0" parTransId="{2A7DDC8A-563B-4841-BC00-353C66569093}" sibTransId="{C20E536C-0391-475C-BCAB-BD63352B8885}"/>
    <dgm:cxn modelId="{D71B43E0-A44B-4EA7-90D4-838B6A110EEB}" type="presOf" srcId="{4ED1ADE0-9141-41ED-9F1C-314A2858ED3E}" destId="{B7C5C176-FF36-44FE-8612-0D0EE19C26F4}" srcOrd="0" destOrd="0" presId="urn:microsoft.com/office/officeart/2005/8/layout/process5"/>
    <dgm:cxn modelId="{974621EA-A83A-4EC2-B477-D0E52D1F9947}" type="presOf" srcId="{C12A9D79-3DB0-467A-B3B8-17FEA0D656BB}" destId="{7AA9CA65-9732-43A7-A1D5-97650A831968}" srcOrd="0" destOrd="0" presId="urn:microsoft.com/office/officeart/2005/8/layout/process5"/>
    <dgm:cxn modelId="{12EB8CE3-250E-4407-A29E-6C8EFF7C4ED8}" type="presOf" srcId="{CC953F39-861A-4DB6-882E-869A66D0F375}" destId="{2CA38B39-C722-4D0D-A2CD-3E9F3995FD96}" srcOrd="0" destOrd="0" presId="urn:microsoft.com/office/officeart/2005/8/layout/process5"/>
    <dgm:cxn modelId="{CB940071-0138-47BF-A297-77AEC526403B}" type="presOf" srcId="{299103AB-2994-428A-89EC-5020B467C654}" destId="{F2A54AB5-7197-4E61-AE2A-1A151F3488E0}" srcOrd="0" destOrd="0" presId="urn:microsoft.com/office/officeart/2005/8/layout/process5"/>
    <dgm:cxn modelId="{9035B4C8-15CE-4FED-BA48-496DF7ABE04D}" type="presOf" srcId="{E1F44E6E-EC65-4318-BF1B-024570D6835E}" destId="{468A3478-A01B-4899-AEDC-6B26EB5E2FEB}" srcOrd="0" destOrd="0" presId="urn:microsoft.com/office/officeart/2005/8/layout/process5"/>
    <dgm:cxn modelId="{61114C3A-E084-4625-AC6F-C073E9D67787}" srcId="{299103AB-2994-428A-89EC-5020B467C654}" destId="{E1DDFA89-31C0-45BD-B657-418BF7B2F618}" srcOrd="4" destOrd="0" parTransId="{DC89FDF4-3C2D-4D75-AF28-2B290F402C03}" sibTransId="{D7AB5794-56F7-4CA9-AC59-B6381CB98F75}"/>
    <dgm:cxn modelId="{7A44E573-F9E5-45A9-968C-7C27C7C8E0A1}" type="presOf" srcId="{2B06FE04-05E4-464E-9B2A-B9142EA21D0C}" destId="{117E9690-E025-4E18-8C48-141CA9EDED2D}" srcOrd="0" destOrd="0" presId="urn:microsoft.com/office/officeart/2005/8/layout/process5"/>
    <dgm:cxn modelId="{F84614E2-84D3-4554-88A2-44AF5DB5BE19}" type="presOf" srcId="{D7AB5794-56F7-4CA9-AC59-B6381CB98F75}" destId="{FADA0205-B86A-4B0C-8034-9E48B6D49F73}" srcOrd="0" destOrd="0" presId="urn:microsoft.com/office/officeart/2005/8/layout/process5"/>
    <dgm:cxn modelId="{A98B1791-CA40-44F0-B797-3CD8B7D26098}" type="presOf" srcId="{D7AB5794-56F7-4CA9-AC59-B6381CB98F75}" destId="{3DDFBC4E-D5DF-4442-89A1-69964E4F54EF}" srcOrd="1" destOrd="0" presId="urn:microsoft.com/office/officeart/2005/8/layout/process5"/>
    <dgm:cxn modelId="{2E174E51-68D4-4CF9-9463-05B523A3F660}" srcId="{299103AB-2994-428A-89EC-5020B467C654}" destId="{B145B9EA-1B8B-45A1-9243-C129DB3499A2}" srcOrd="5" destOrd="0" parTransId="{398EFFD1-5686-414D-AAF1-DABC76C12121}" sibTransId="{3E2EC26A-6CD3-412F-85EA-0BD94255EB48}"/>
    <dgm:cxn modelId="{39D361C3-F13C-4F94-9F85-3F92147A0849}" srcId="{299103AB-2994-428A-89EC-5020B467C654}" destId="{4ED1ADE0-9141-41ED-9F1C-314A2858ED3E}" srcOrd="3" destOrd="0" parTransId="{AE447FB6-BC5B-4EF0-878E-19873DFB1D31}" sibTransId="{92E7FFE6-3622-4B37-8D01-41B153A2455D}"/>
    <dgm:cxn modelId="{201443AB-7616-47F7-982E-EC53D3F825A3}" type="presOf" srcId="{E1F44E6E-EC65-4318-BF1B-024570D6835E}" destId="{1BE8CD95-0B56-4FCC-8C1D-4E1CAA15E221}" srcOrd="1" destOrd="0" presId="urn:microsoft.com/office/officeart/2005/8/layout/process5"/>
    <dgm:cxn modelId="{5379FABC-4E60-44AD-AF28-D2F1993EA0CB}" srcId="{299103AB-2994-428A-89EC-5020B467C654}" destId="{7A4150BF-3685-4EBD-9DBE-90ADD9859115}" srcOrd="2" destOrd="0" parTransId="{1B43CAC9-D518-4928-A364-DF5DD460DD7F}" sibTransId="{C12A9D79-3DB0-467A-B3B8-17FEA0D656BB}"/>
    <dgm:cxn modelId="{A964B16A-984C-41A8-B4E1-A6B51A4A1DF2}" type="presOf" srcId="{C12A9D79-3DB0-467A-B3B8-17FEA0D656BB}" destId="{DBA55CB4-1CAC-4595-ADE5-672594107608}" srcOrd="1" destOrd="0" presId="urn:microsoft.com/office/officeart/2005/8/layout/process5"/>
    <dgm:cxn modelId="{C7A27B4C-1FFB-47D8-B158-4F9802BC97BE}" srcId="{299103AB-2994-428A-89EC-5020B467C654}" destId="{4CB37BC9-D898-42A6-8194-F709DE206048}" srcOrd="1" destOrd="0" parTransId="{E2072C76-30F2-48BC-999C-542396F4B523}" sibTransId="{E1F44E6E-EC65-4318-BF1B-024570D6835E}"/>
    <dgm:cxn modelId="{AA3FBEAE-1F88-4FEF-BD9D-DA1E77D1467E}" type="presParOf" srcId="{F2A54AB5-7197-4E61-AE2A-1A151F3488E0}" destId="{117E9690-E025-4E18-8C48-141CA9EDED2D}" srcOrd="0" destOrd="0" presId="urn:microsoft.com/office/officeart/2005/8/layout/process5"/>
    <dgm:cxn modelId="{42335B16-8FCC-4FFC-9254-02E7E03E61CC}" type="presParOf" srcId="{F2A54AB5-7197-4E61-AE2A-1A151F3488E0}" destId="{F4B8A707-D2FC-44D7-BD39-D775F182CD31}" srcOrd="1" destOrd="0" presId="urn:microsoft.com/office/officeart/2005/8/layout/process5"/>
    <dgm:cxn modelId="{EE29644B-6236-49CD-9936-97C1CC677541}" type="presParOf" srcId="{F4B8A707-D2FC-44D7-BD39-D775F182CD31}" destId="{EA1CA27A-0EDE-4DF9-86DD-A184EAAFCBDB}" srcOrd="0" destOrd="0" presId="urn:microsoft.com/office/officeart/2005/8/layout/process5"/>
    <dgm:cxn modelId="{7C17DF7F-B584-4B14-816E-E8EDFF691F18}" type="presParOf" srcId="{F2A54AB5-7197-4E61-AE2A-1A151F3488E0}" destId="{FF7DFDAD-10F5-4D82-8F30-5AC60CBC1A70}" srcOrd="2" destOrd="0" presId="urn:microsoft.com/office/officeart/2005/8/layout/process5"/>
    <dgm:cxn modelId="{D42D95E1-5C4B-4F4A-AC87-F3E6C53B319B}" type="presParOf" srcId="{F2A54AB5-7197-4E61-AE2A-1A151F3488E0}" destId="{468A3478-A01B-4899-AEDC-6B26EB5E2FEB}" srcOrd="3" destOrd="0" presId="urn:microsoft.com/office/officeart/2005/8/layout/process5"/>
    <dgm:cxn modelId="{B3936656-4A20-4C68-9C2A-41E4ED9B60D6}" type="presParOf" srcId="{468A3478-A01B-4899-AEDC-6B26EB5E2FEB}" destId="{1BE8CD95-0B56-4FCC-8C1D-4E1CAA15E221}" srcOrd="0" destOrd="0" presId="urn:microsoft.com/office/officeart/2005/8/layout/process5"/>
    <dgm:cxn modelId="{E0FD9736-4DA9-4DCB-8013-AD32507A2E0A}" type="presParOf" srcId="{F2A54AB5-7197-4E61-AE2A-1A151F3488E0}" destId="{427BB411-88FC-4BB7-B66D-04B0F210AAF5}" srcOrd="4" destOrd="0" presId="urn:microsoft.com/office/officeart/2005/8/layout/process5"/>
    <dgm:cxn modelId="{BC3E3CD3-80D5-439E-B5F5-E025696A0038}" type="presParOf" srcId="{F2A54AB5-7197-4E61-AE2A-1A151F3488E0}" destId="{7AA9CA65-9732-43A7-A1D5-97650A831968}" srcOrd="5" destOrd="0" presId="urn:microsoft.com/office/officeart/2005/8/layout/process5"/>
    <dgm:cxn modelId="{1F64E7F9-94A9-4C48-917B-BBA851256CF8}" type="presParOf" srcId="{7AA9CA65-9732-43A7-A1D5-97650A831968}" destId="{DBA55CB4-1CAC-4595-ADE5-672594107608}" srcOrd="0" destOrd="0" presId="urn:microsoft.com/office/officeart/2005/8/layout/process5"/>
    <dgm:cxn modelId="{41E02126-BE09-4881-8A8E-10988086296A}" type="presParOf" srcId="{F2A54AB5-7197-4E61-AE2A-1A151F3488E0}" destId="{B7C5C176-FF36-44FE-8612-0D0EE19C26F4}" srcOrd="6" destOrd="0" presId="urn:microsoft.com/office/officeart/2005/8/layout/process5"/>
    <dgm:cxn modelId="{20A187E2-303A-4626-A996-D55B156E56E5}" type="presParOf" srcId="{F2A54AB5-7197-4E61-AE2A-1A151F3488E0}" destId="{28A3F356-0892-4BCD-9B49-C990A65E63CB}" srcOrd="7" destOrd="0" presId="urn:microsoft.com/office/officeart/2005/8/layout/process5"/>
    <dgm:cxn modelId="{041A03D3-73CD-4C8C-A391-4B258F44B8B5}" type="presParOf" srcId="{28A3F356-0892-4BCD-9B49-C990A65E63CB}" destId="{48AD6E82-119F-4E81-8BD3-482989563873}" srcOrd="0" destOrd="0" presId="urn:microsoft.com/office/officeart/2005/8/layout/process5"/>
    <dgm:cxn modelId="{EA17813A-6194-44AA-8E87-AF9BCEB2426D}" type="presParOf" srcId="{F2A54AB5-7197-4E61-AE2A-1A151F3488E0}" destId="{7178B9BB-B342-4D9D-8CF5-DCC6892F02E3}" srcOrd="8" destOrd="0" presId="urn:microsoft.com/office/officeart/2005/8/layout/process5"/>
    <dgm:cxn modelId="{4D8EDD82-E67C-4320-AB2E-8E84C97FD545}" type="presParOf" srcId="{F2A54AB5-7197-4E61-AE2A-1A151F3488E0}" destId="{FADA0205-B86A-4B0C-8034-9E48B6D49F73}" srcOrd="9" destOrd="0" presId="urn:microsoft.com/office/officeart/2005/8/layout/process5"/>
    <dgm:cxn modelId="{624AA46B-F74D-4F3B-86D0-FD63C46E4438}" type="presParOf" srcId="{FADA0205-B86A-4B0C-8034-9E48B6D49F73}" destId="{3DDFBC4E-D5DF-4442-89A1-69964E4F54EF}" srcOrd="0" destOrd="0" presId="urn:microsoft.com/office/officeart/2005/8/layout/process5"/>
    <dgm:cxn modelId="{F15A7EC1-1894-419E-A728-C5D6BB059898}" type="presParOf" srcId="{F2A54AB5-7197-4E61-AE2A-1A151F3488E0}" destId="{8BDB5CCB-3392-46B5-9634-1836954D2353}" srcOrd="10" destOrd="0" presId="urn:microsoft.com/office/officeart/2005/8/layout/process5"/>
    <dgm:cxn modelId="{3DCD1693-0EB0-4AE9-AFF8-0C4F7510808C}" type="presParOf" srcId="{F2A54AB5-7197-4E61-AE2A-1A151F3488E0}" destId="{9C595587-ED13-4655-8F90-3313D9948C4A}" srcOrd="11" destOrd="0" presId="urn:microsoft.com/office/officeart/2005/8/layout/process5"/>
    <dgm:cxn modelId="{37D6C707-F8D8-4B29-8738-E336A37305E2}" type="presParOf" srcId="{9C595587-ED13-4655-8F90-3313D9948C4A}" destId="{AFC2D257-15B4-498B-9391-EAEDAEF8E1AF}" srcOrd="0" destOrd="0" presId="urn:microsoft.com/office/officeart/2005/8/layout/process5"/>
    <dgm:cxn modelId="{BA945990-17A4-4E81-87AB-9BA8A8FB3EE8}" type="presParOf" srcId="{F2A54AB5-7197-4E61-AE2A-1A151F3488E0}" destId="{2CA38B39-C722-4D0D-A2CD-3E9F3995FD96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8CB4E6-179C-43FB-915E-397019C30A4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7632311-11C0-411C-A228-28E64A1482E5}">
      <dgm:prSet phldrT="[Text]"/>
      <dgm:spPr/>
      <dgm:t>
        <a:bodyPr/>
        <a:lstStyle/>
        <a:p>
          <a:r>
            <a:rPr lang="en-GB" dirty="0" smtClean="0"/>
            <a:t>Subject level</a:t>
          </a:r>
          <a:endParaRPr lang="en-GB" dirty="0"/>
        </a:p>
      </dgm:t>
    </dgm:pt>
    <dgm:pt modelId="{F8EC44F7-7A72-4695-B12B-5748D39CEC2F}" type="parTrans" cxnId="{2B4872C6-0608-47F0-8D13-C36CB1F63ABA}">
      <dgm:prSet/>
      <dgm:spPr/>
      <dgm:t>
        <a:bodyPr/>
        <a:lstStyle/>
        <a:p>
          <a:endParaRPr lang="en-GB"/>
        </a:p>
      </dgm:t>
    </dgm:pt>
    <dgm:pt modelId="{D7DBD203-123C-46C1-A8A1-C22CC1731D26}" type="sibTrans" cxnId="{2B4872C6-0608-47F0-8D13-C36CB1F63ABA}">
      <dgm:prSet/>
      <dgm:spPr/>
      <dgm:t>
        <a:bodyPr/>
        <a:lstStyle/>
        <a:p>
          <a:endParaRPr lang="en-GB"/>
        </a:p>
      </dgm:t>
    </dgm:pt>
    <dgm:pt modelId="{A5744FF0-92DD-45FD-B6CD-A92A3F161556}">
      <dgm:prSet phldrT="[Text]"/>
      <dgm:spPr/>
      <dgm:t>
        <a:bodyPr/>
        <a:lstStyle/>
        <a:p>
          <a:r>
            <a:rPr lang="en-GB" dirty="0" smtClean="0"/>
            <a:t>Tooth level</a:t>
          </a:r>
          <a:endParaRPr lang="en-GB" dirty="0"/>
        </a:p>
      </dgm:t>
    </dgm:pt>
    <dgm:pt modelId="{3F363B4E-5C23-4FA6-8B94-EBD418666A95}" type="parTrans" cxnId="{5FF6DA6E-06AC-418B-ADF4-700A86F20249}">
      <dgm:prSet/>
      <dgm:spPr/>
      <dgm:t>
        <a:bodyPr/>
        <a:lstStyle/>
        <a:p>
          <a:endParaRPr lang="en-GB"/>
        </a:p>
      </dgm:t>
    </dgm:pt>
    <dgm:pt modelId="{0B25F6FA-B1AD-4239-8345-ED298D163D7D}" type="sibTrans" cxnId="{5FF6DA6E-06AC-418B-ADF4-700A86F20249}">
      <dgm:prSet/>
      <dgm:spPr/>
      <dgm:t>
        <a:bodyPr/>
        <a:lstStyle/>
        <a:p>
          <a:endParaRPr lang="en-GB"/>
        </a:p>
      </dgm:t>
    </dgm:pt>
    <dgm:pt modelId="{3B7FEAE0-8910-4AB3-AE38-391B4F0D402F}">
      <dgm:prSet phldrT="[Text]"/>
      <dgm:spPr/>
      <dgm:t>
        <a:bodyPr/>
        <a:lstStyle/>
        <a:p>
          <a:r>
            <a:rPr lang="en-GB" dirty="0" smtClean="0"/>
            <a:t>Site level</a:t>
          </a:r>
          <a:endParaRPr lang="en-GB" dirty="0"/>
        </a:p>
      </dgm:t>
    </dgm:pt>
    <dgm:pt modelId="{A35BA998-08F4-4B81-9FD3-2E39EEE70020}" type="parTrans" cxnId="{3BC0FAEF-047D-483F-AB14-1D08AA757DC6}">
      <dgm:prSet/>
      <dgm:spPr/>
      <dgm:t>
        <a:bodyPr/>
        <a:lstStyle/>
        <a:p>
          <a:endParaRPr lang="en-GB"/>
        </a:p>
      </dgm:t>
    </dgm:pt>
    <dgm:pt modelId="{25524E13-2BB6-4373-AEB2-20AD1572FB59}" type="sibTrans" cxnId="{3BC0FAEF-047D-483F-AB14-1D08AA757DC6}">
      <dgm:prSet/>
      <dgm:spPr/>
      <dgm:t>
        <a:bodyPr/>
        <a:lstStyle/>
        <a:p>
          <a:endParaRPr lang="en-GB"/>
        </a:p>
      </dgm:t>
    </dgm:pt>
    <dgm:pt modelId="{B670D4F9-6945-4D59-BE3A-EC290AC19AF8}" type="pres">
      <dgm:prSet presAssocID="{C58CB4E6-179C-43FB-915E-397019C30A4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0A5DE82-73C1-426F-808F-EBD5EDDEA330}" type="pres">
      <dgm:prSet presAssocID="{D7632311-11C0-411C-A228-28E64A1482E5}" presName="parentLin" presStyleCnt="0"/>
      <dgm:spPr/>
    </dgm:pt>
    <dgm:pt modelId="{0255C695-CCE8-4D5F-8059-4BF83F875F56}" type="pres">
      <dgm:prSet presAssocID="{D7632311-11C0-411C-A228-28E64A1482E5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7E999C2B-09C5-494B-8D79-2482CD17DF3A}" type="pres">
      <dgm:prSet presAssocID="{D7632311-11C0-411C-A228-28E64A1482E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A1C5BD-D847-4CF9-88B2-CC5B62742FC5}" type="pres">
      <dgm:prSet presAssocID="{D7632311-11C0-411C-A228-28E64A1482E5}" presName="negativeSpace" presStyleCnt="0"/>
      <dgm:spPr/>
    </dgm:pt>
    <dgm:pt modelId="{54DAC4FA-28AF-4717-9CD3-C0E6C5CC250A}" type="pres">
      <dgm:prSet presAssocID="{D7632311-11C0-411C-A228-28E64A1482E5}" presName="childText" presStyleLbl="conFgAcc1" presStyleIdx="0" presStyleCnt="3">
        <dgm:presLayoutVars>
          <dgm:bulletEnabled val="1"/>
        </dgm:presLayoutVars>
      </dgm:prSet>
      <dgm:spPr/>
    </dgm:pt>
    <dgm:pt modelId="{453BC61C-3975-4A8C-9A13-B74E6DD26050}" type="pres">
      <dgm:prSet presAssocID="{D7DBD203-123C-46C1-A8A1-C22CC1731D26}" presName="spaceBetweenRectangles" presStyleCnt="0"/>
      <dgm:spPr/>
    </dgm:pt>
    <dgm:pt modelId="{3A678EEC-0F1B-499E-94B4-4A29BBD7A0A6}" type="pres">
      <dgm:prSet presAssocID="{A5744FF0-92DD-45FD-B6CD-A92A3F161556}" presName="parentLin" presStyleCnt="0"/>
      <dgm:spPr/>
    </dgm:pt>
    <dgm:pt modelId="{27D99975-381F-4543-B07C-1AF854F63866}" type="pres">
      <dgm:prSet presAssocID="{A5744FF0-92DD-45FD-B6CD-A92A3F161556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4134D743-EB3A-440D-A9F3-142A2BAF0E65}" type="pres">
      <dgm:prSet presAssocID="{A5744FF0-92DD-45FD-B6CD-A92A3F16155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7A12B2-40E3-4F9F-8094-26EFA9ECCEFC}" type="pres">
      <dgm:prSet presAssocID="{A5744FF0-92DD-45FD-B6CD-A92A3F161556}" presName="negativeSpace" presStyleCnt="0"/>
      <dgm:spPr/>
    </dgm:pt>
    <dgm:pt modelId="{9898F10B-C8DA-4452-8526-8376E98A0C5D}" type="pres">
      <dgm:prSet presAssocID="{A5744FF0-92DD-45FD-B6CD-A92A3F161556}" presName="childText" presStyleLbl="conFgAcc1" presStyleIdx="1" presStyleCnt="3">
        <dgm:presLayoutVars>
          <dgm:bulletEnabled val="1"/>
        </dgm:presLayoutVars>
      </dgm:prSet>
      <dgm:spPr/>
    </dgm:pt>
    <dgm:pt modelId="{3511E5A0-EB3A-4651-8F30-44F250F785AB}" type="pres">
      <dgm:prSet presAssocID="{0B25F6FA-B1AD-4239-8345-ED298D163D7D}" presName="spaceBetweenRectangles" presStyleCnt="0"/>
      <dgm:spPr/>
    </dgm:pt>
    <dgm:pt modelId="{7C033760-7082-441A-AE14-BEB4C7D7E366}" type="pres">
      <dgm:prSet presAssocID="{3B7FEAE0-8910-4AB3-AE38-391B4F0D402F}" presName="parentLin" presStyleCnt="0"/>
      <dgm:spPr/>
    </dgm:pt>
    <dgm:pt modelId="{BFC7F9CB-827D-4A64-BD4C-0B22F4DB19F9}" type="pres">
      <dgm:prSet presAssocID="{3B7FEAE0-8910-4AB3-AE38-391B4F0D402F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D62923BF-5FF1-426C-8004-76CD8798EAD3}" type="pres">
      <dgm:prSet presAssocID="{3B7FEAE0-8910-4AB3-AE38-391B4F0D402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AA0168-D0DC-45B7-AF56-E2E899A4FE46}" type="pres">
      <dgm:prSet presAssocID="{3B7FEAE0-8910-4AB3-AE38-391B4F0D402F}" presName="negativeSpace" presStyleCnt="0"/>
      <dgm:spPr/>
    </dgm:pt>
    <dgm:pt modelId="{44E8321E-75DE-466B-B881-8BBEAB695D81}" type="pres">
      <dgm:prSet presAssocID="{3B7FEAE0-8910-4AB3-AE38-391B4F0D402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B4872C6-0608-47F0-8D13-C36CB1F63ABA}" srcId="{C58CB4E6-179C-43FB-915E-397019C30A48}" destId="{D7632311-11C0-411C-A228-28E64A1482E5}" srcOrd="0" destOrd="0" parTransId="{F8EC44F7-7A72-4695-B12B-5748D39CEC2F}" sibTransId="{D7DBD203-123C-46C1-A8A1-C22CC1731D26}"/>
    <dgm:cxn modelId="{37E6EBD0-2704-4D59-832B-AD338ED35089}" type="presOf" srcId="{C58CB4E6-179C-43FB-915E-397019C30A48}" destId="{B670D4F9-6945-4D59-BE3A-EC290AC19AF8}" srcOrd="0" destOrd="0" presId="urn:microsoft.com/office/officeart/2005/8/layout/list1"/>
    <dgm:cxn modelId="{0E23B9AD-CC8B-4D33-A1E9-7D22CC4EF5DE}" type="presOf" srcId="{A5744FF0-92DD-45FD-B6CD-A92A3F161556}" destId="{4134D743-EB3A-440D-A9F3-142A2BAF0E65}" srcOrd="1" destOrd="0" presId="urn:microsoft.com/office/officeart/2005/8/layout/list1"/>
    <dgm:cxn modelId="{916E0B40-2D1D-4DF6-9857-82A2CAEC4512}" type="presOf" srcId="{3B7FEAE0-8910-4AB3-AE38-391B4F0D402F}" destId="{BFC7F9CB-827D-4A64-BD4C-0B22F4DB19F9}" srcOrd="0" destOrd="0" presId="urn:microsoft.com/office/officeart/2005/8/layout/list1"/>
    <dgm:cxn modelId="{7037C964-45C3-4256-9A16-8C0B3DEC0AD1}" type="presOf" srcId="{A5744FF0-92DD-45FD-B6CD-A92A3F161556}" destId="{27D99975-381F-4543-B07C-1AF854F63866}" srcOrd="0" destOrd="0" presId="urn:microsoft.com/office/officeart/2005/8/layout/list1"/>
    <dgm:cxn modelId="{AC0D1630-F053-4D5F-8561-7DE0F4B575C3}" type="presOf" srcId="{D7632311-11C0-411C-A228-28E64A1482E5}" destId="{7E999C2B-09C5-494B-8D79-2482CD17DF3A}" srcOrd="1" destOrd="0" presId="urn:microsoft.com/office/officeart/2005/8/layout/list1"/>
    <dgm:cxn modelId="{DF2AF670-AA36-4438-8B32-4DA80166D6A8}" type="presOf" srcId="{D7632311-11C0-411C-A228-28E64A1482E5}" destId="{0255C695-CCE8-4D5F-8059-4BF83F875F56}" srcOrd="0" destOrd="0" presId="urn:microsoft.com/office/officeart/2005/8/layout/list1"/>
    <dgm:cxn modelId="{5FF6DA6E-06AC-418B-ADF4-700A86F20249}" srcId="{C58CB4E6-179C-43FB-915E-397019C30A48}" destId="{A5744FF0-92DD-45FD-B6CD-A92A3F161556}" srcOrd="1" destOrd="0" parTransId="{3F363B4E-5C23-4FA6-8B94-EBD418666A95}" sibTransId="{0B25F6FA-B1AD-4239-8345-ED298D163D7D}"/>
    <dgm:cxn modelId="{3BC0FAEF-047D-483F-AB14-1D08AA757DC6}" srcId="{C58CB4E6-179C-43FB-915E-397019C30A48}" destId="{3B7FEAE0-8910-4AB3-AE38-391B4F0D402F}" srcOrd="2" destOrd="0" parTransId="{A35BA998-08F4-4B81-9FD3-2E39EEE70020}" sibTransId="{25524E13-2BB6-4373-AEB2-20AD1572FB59}"/>
    <dgm:cxn modelId="{343A8187-3406-448B-B7F4-9B5560F1649B}" type="presOf" srcId="{3B7FEAE0-8910-4AB3-AE38-391B4F0D402F}" destId="{D62923BF-5FF1-426C-8004-76CD8798EAD3}" srcOrd="1" destOrd="0" presId="urn:microsoft.com/office/officeart/2005/8/layout/list1"/>
    <dgm:cxn modelId="{CB6B7152-B929-4E14-91E9-62CB85BBA4DF}" type="presParOf" srcId="{B670D4F9-6945-4D59-BE3A-EC290AC19AF8}" destId="{50A5DE82-73C1-426F-808F-EBD5EDDEA330}" srcOrd="0" destOrd="0" presId="urn:microsoft.com/office/officeart/2005/8/layout/list1"/>
    <dgm:cxn modelId="{7A868560-08BB-4FE4-912F-E1C1C1172122}" type="presParOf" srcId="{50A5DE82-73C1-426F-808F-EBD5EDDEA330}" destId="{0255C695-CCE8-4D5F-8059-4BF83F875F56}" srcOrd="0" destOrd="0" presId="urn:microsoft.com/office/officeart/2005/8/layout/list1"/>
    <dgm:cxn modelId="{890C410D-5CE5-4FF9-B9A8-7014F0728C50}" type="presParOf" srcId="{50A5DE82-73C1-426F-808F-EBD5EDDEA330}" destId="{7E999C2B-09C5-494B-8D79-2482CD17DF3A}" srcOrd="1" destOrd="0" presId="urn:microsoft.com/office/officeart/2005/8/layout/list1"/>
    <dgm:cxn modelId="{4C2D9C01-BDCF-4809-9C6D-CE67DC46D926}" type="presParOf" srcId="{B670D4F9-6945-4D59-BE3A-EC290AC19AF8}" destId="{A6A1C5BD-D847-4CF9-88B2-CC5B62742FC5}" srcOrd="1" destOrd="0" presId="urn:microsoft.com/office/officeart/2005/8/layout/list1"/>
    <dgm:cxn modelId="{3D96B005-28E9-401C-BFB3-2022EBAA5398}" type="presParOf" srcId="{B670D4F9-6945-4D59-BE3A-EC290AC19AF8}" destId="{54DAC4FA-28AF-4717-9CD3-C0E6C5CC250A}" srcOrd="2" destOrd="0" presId="urn:microsoft.com/office/officeart/2005/8/layout/list1"/>
    <dgm:cxn modelId="{9E128509-6322-4DD5-91A9-5FEBDFE2ECCE}" type="presParOf" srcId="{B670D4F9-6945-4D59-BE3A-EC290AC19AF8}" destId="{453BC61C-3975-4A8C-9A13-B74E6DD26050}" srcOrd="3" destOrd="0" presId="urn:microsoft.com/office/officeart/2005/8/layout/list1"/>
    <dgm:cxn modelId="{114A760E-9464-48F3-B65B-1F676653CF40}" type="presParOf" srcId="{B670D4F9-6945-4D59-BE3A-EC290AC19AF8}" destId="{3A678EEC-0F1B-499E-94B4-4A29BBD7A0A6}" srcOrd="4" destOrd="0" presId="urn:microsoft.com/office/officeart/2005/8/layout/list1"/>
    <dgm:cxn modelId="{2EDF8607-0DE7-4B4D-B775-1F366AF68D93}" type="presParOf" srcId="{3A678EEC-0F1B-499E-94B4-4A29BBD7A0A6}" destId="{27D99975-381F-4543-B07C-1AF854F63866}" srcOrd="0" destOrd="0" presId="urn:microsoft.com/office/officeart/2005/8/layout/list1"/>
    <dgm:cxn modelId="{FC2685D9-EB4A-4C99-A7A2-2AA980B300E2}" type="presParOf" srcId="{3A678EEC-0F1B-499E-94B4-4A29BBD7A0A6}" destId="{4134D743-EB3A-440D-A9F3-142A2BAF0E65}" srcOrd="1" destOrd="0" presId="urn:microsoft.com/office/officeart/2005/8/layout/list1"/>
    <dgm:cxn modelId="{99F26663-95F3-4F4F-9CAE-7D454ACA8D68}" type="presParOf" srcId="{B670D4F9-6945-4D59-BE3A-EC290AC19AF8}" destId="{B07A12B2-40E3-4F9F-8094-26EFA9ECCEFC}" srcOrd="5" destOrd="0" presId="urn:microsoft.com/office/officeart/2005/8/layout/list1"/>
    <dgm:cxn modelId="{1538A319-9E03-48E0-B25B-B1DAC838B9AE}" type="presParOf" srcId="{B670D4F9-6945-4D59-BE3A-EC290AC19AF8}" destId="{9898F10B-C8DA-4452-8526-8376E98A0C5D}" srcOrd="6" destOrd="0" presId="urn:microsoft.com/office/officeart/2005/8/layout/list1"/>
    <dgm:cxn modelId="{E59ABAAA-5A8B-47DE-BA83-D036AA0C01E1}" type="presParOf" srcId="{B670D4F9-6945-4D59-BE3A-EC290AC19AF8}" destId="{3511E5A0-EB3A-4651-8F30-44F250F785AB}" srcOrd="7" destOrd="0" presId="urn:microsoft.com/office/officeart/2005/8/layout/list1"/>
    <dgm:cxn modelId="{CB715CEA-9A58-4E72-BC7E-F76B1626EBC4}" type="presParOf" srcId="{B670D4F9-6945-4D59-BE3A-EC290AC19AF8}" destId="{7C033760-7082-441A-AE14-BEB4C7D7E366}" srcOrd="8" destOrd="0" presId="urn:microsoft.com/office/officeart/2005/8/layout/list1"/>
    <dgm:cxn modelId="{63447729-F8EA-40A4-B026-5AD6E1225E84}" type="presParOf" srcId="{7C033760-7082-441A-AE14-BEB4C7D7E366}" destId="{BFC7F9CB-827D-4A64-BD4C-0B22F4DB19F9}" srcOrd="0" destOrd="0" presId="urn:microsoft.com/office/officeart/2005/8/layout/list1"/>
    <dgm:cxn modelId="{C02CC6CA-A1E9-46A1-B019-EFD0663043F1}" type="presParOf" srcId="{7C033760-7082-441A-AE14-BEB4C7D7E366}" destId="{D62923BF-5FF1-426C-8004-76CD8798EAD3}" srcOrd="1" destOrd="0" presId="urn:microsoft.com/office/officeart/2005/8/layout/list1"/>
    <dgm:cxn modelId="{B8C2C59F-60F3-4599-843B-43F1B3E27140}" type="presParOf" srcId="{B670D4F9-6945-4D59-BE3A-EC290AC19AF8}" destId="{47AA0168-D0DC-45B7-AF56-E2E899A4FE46}" srcOrd="9" destOrd="0" presId="urn:microsoft.com/office/officeart/2005/8/layout/list1"/>
    <dgm:cxn modelId="{2B64F3C0-8C36-4E16-9E15-C5517EE23C28}" type="presParOf" srcId="{B670D4F9-6945-4D59-BE3A-EC290AC19AF8}" destId="{44E8321E-75DE-466B-B881-8BBEAB695D8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E9690-E025-4E18-8C48-141CA9EDED2D}">
      <dsp:nvSpPr>
        <dsp:cNvPr id="0" name=""/>
        <dsp:cNvSpPr/>
      </dsp:nvSpPr>
      <dsp:spPr>
        <a:xfrm>
          <a:off x="80236" y="1717"/>
          <a:ext cx="1862770" cy="1117662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Update PMH and PDH</a:t>
          </a:r>
          <a:endParaRPr lang="en-GB" sz="1700" kern="1200" dirty="0"/>
        </a:p>
      </dsp:txBody>
      <dsp:txXfrm>
        <a:off x="112971" y="34452"/>
        <a:ext cx="1797300" cy="1052192"/>
      </dsp:txXfrm>
    </dsp:sp>
    <dsp:sp modelId="{F4B8A707-D2FC-44D7-BD39-D775F182CD31}">
      <dsp:nvSpPr>
        <dsp:cNvPr id="0" name=""/>
        <dsp:cNvSpPr/>
      </dsp:nvSpPr>
      <dsp:spPr>
        <a:xfrm>
          <a:off x="2106930" y="329565"/>
          <a:ext cx="394907" cy="4619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2106930" y="421958"/>
        <a:ext cx="276435" cy="277180"/>
      </dsp:txXfrm>
    </dsp:sp>
    <dsp:sp modelId="{FF7DFDAD-10F5-4D82-8F30-5AC60CBC1A70}">
      <dsp:nvSpPr>
        <dsp:cNvPr id="0" name=""/>
        <dsp:cNvSpPr/>
      </dsp:nvSpPr>
      <dsp:spPr>
        <a:xfrm>
          <a:off x="2688114" y="1717"/>
          <a:ext cx="1862770" cy="1117662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35053"/>
            <a:satOff val="-10711"/>
            <a:lumOff val="144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Clinical examination</a:t>
          </a:r>
          <a:endParaRPr lang="en-GB" sz="1700" kern="1200" dirty="0"/>
        </a:p>
      </dsp:txBody>
      <dsp:txXfrm>
        <a:off x="2720849" y="34452"/>
        <a:ext cx="1797300" cy="1052192"/>
      </dsp:txXfrm>
    </dsp:sp>
    <dsp:sp modelId="{468A3478-A01B-4899-AEDC-6B26EB5E2FEB}">
      <dsp:nvSpPr>
        <dsp:cNvPr id="0" name=""/>
        <dsp:cNvSpPr/>
      </dsp:nvSpPr>
      <dsp:spPr>
        <a:xfrm>
          <a:off x="4714808" y="329565"/>
          <a:ext cx="394907" cy="4619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2003"/>
            <a:satOff val="-11811"/>
            <a:lumOff val="150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4714808" y="421958"/>
        <a:ext cx="276435" cy="277180"/>
      </dsp:txXfrm>
    </dsp:sp>
    <dsp:sp modelId="{427BB411-88FC-4BB7-B66D-04B0F210AAF5}">
      <dsp:nvSpPr>
        <dsp:cNvPr id="0" name=""/>
        <dsp:cNvSpPr/>
      </dsp:nvSpPr>
      <dsp:spPr>
        <a:xfrm>
          <a:off x="5295993" y="1717"/>
          <a:ext cx="1862770" cy="1117662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70107"/>
            <a:satOff val="-21422"/>
            <a:lumOff val="288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Radiographs if necessary</a:t>
          </a:r>
          <a:endParaRPr lang="en-GB" sz="1700" kern="1200" dirty="0"/>
        </a:p>
      </dsp:txBody>
      <dsp:txXfrm>
        <a:off x="5328728" y="34452"/>
        <a:ext cx="1797300" cy="1052192"/>
      </dsp:txXfrm>
    </dsp:sp>
    <dsp:sp modelId="{7AA9CA65-9732-43A7-A1D5-97650A831968}">
      <dsp:nvSpPr>
        <dsp:cNvPr id="0" name=""/>
        <dsp:cNvSpPr/>
      </dsp:nvSpPr>
      <dsp:spPr>
        <a:xfrm rot="5400000">
          <a:off x="6029924" y="1249773"/>
          <a:ext cx="394907" cy="4619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84006"/>
            <a:satOff val="-23623"/>
            <a:lumOff val="30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-5400000">
        <a:off x="6088788" y="1283302"/>
        <a:ext cx="277180" cy="276435"/>
      </dsp:txXfrm>
    </dsp:sp>
    <dsp:sp modelId="{B7C5C176-FF36-44FE-8612-0D0EE19C26F4}">
      <dsp:nvSpPr>
        <dsp:cNvPr id="0" name=""/>
        <dsp:cNvSpPr/>
      </dsp:nvSpPr>
      <dsp:spPr>
        <a:xfrm>
          <a:off x="5295993" y="1864487"/>
          <a:ext cx="1862770" cy="1117662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05160"/>
            <a:satOff val="-32133"/>
            <a:lumOff val="432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Assess OH</a:t>
          </a:r>
          <a:endParaRPr lang="en-GB" sz="1700" kern="1200" dirty="0"/>
        </a:p>
      </dsp:txBody>
      <dsp:txXfrm>
        <a:off x="5328728" y="1897222"/>
        <a:ext cx="1797300" cy="1052192"/>
      </dsp:txXfrm>
    </dsp:sp>
    <dsp:sp modelId="{28A3F356-0892-4BCD-9B49-C990A65E63CB}">
      <dsp:nvSpPr>
        <dsp:cNvPr id="0" name=""/>
        <dsp:cNvSpPr/>
      </dsp:nvSpPr>
      <dsp:spPr>
        <a:xfrm rot="10800000">
          <a:off x="4737162" y="2192335"/>
          <a:ext cx="394907" cy="4619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26009"/>
            <a:satOff val="-35434"/>
            <a:lumOff val="450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10800000">
        <a:off x="4855634" y="2284728"/>
        <a:ext cx="276435" cy="277180"/>
      </dsp:txXfrm>
    </dsp:sp>
    <dsp:sp modelId="{7178B9BB-B342-4D9D-8CF5-DCC6892F02E3}">
      <dsp:nvSpPr>
        <dsp:cNvPr id="0" name=""/>
        <dsp:cNvSpPr/>
      </dsp:nvSpPr>
      <dsp:spPr>
        <a:xfrm>
          <a:off x="2688114" y="1864487"/>
          <a:ext cx="1862770" cy="1117662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05160"/>
            <a:satOff val="-32133"/>
            <a:lumOff val="432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Treatment including OHI</a:t>
          </a:r>
          <a:r>
            <a:rPr lang="en-GB" sz="1700" kern="1200" smtClean="0"/>
            <a:t>, </a:t>
          </a:r>
          <a:r>
            <a:rPr lang="en-GB" sz="1700" kern="1200" smtClean="0"/>
            <a:t>SRP, restoration, Fluoride</a:t>
          </a:r>
          <a:endParaRPr lang="en-GB" sz="1700" kern="1200" dirty="0"/>
        </a:p>
      </dsp:txBody>
      <dsp:txXfrm>
        <a:off x="2720849" y="1897222"/>
        <a:ext cx="1797300" cy="1052192"/>
      </dsp:txXfrm>
    </dsp:sp>
    <dsp:sp modelId="{FADA0205-B86A-4B0C-8034-9E48B6D49F73}">
      <dsp:nvSpPr>
        <dsp:cNvPr id="0" name=""/>
        <dsp:cNvSpPr/>
      </dsp:nvSpPr>
      <dsp:spPr>
        <a:xfrm rot="10800000">
          <a:off x="2129283" y="2192335"/>
          <a:ext cx="394907" cy="4619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84006"/>
            <a:satOff val="-23623"/>
            <a:lumOff val="30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10800000">
        <a:off x="2247755" y="2284728"/>
        <a:ext cx="276435" cy="277180"/>
      </dsp:txXfrm>
    </dsp:sp>
    <dsp:sp modelId="{8BDB5CCB-3392-46B5-9634-1836954D2353}">
      <dsp:nvSpPr>
        <dsp:cNvPr id="0" name=""/>
        <dsp:cNvSpPr/>
      </dsp:nvSpPr>
      <dsp:spPr>
        <a:xfrm>
          <a:off x="80236" y="1864487"/>
          <a:ext cx="1862770" cy="1117662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70107"/>
            <a:satOff val="-21422"/>
            <a:lumOff val="288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Discussion</a:t>
          </a:r>
          <a:endParaRPr lang="en-GB" sz="1700" kern="1200" dirty="0"/>
        </a:p>
      </dsp:txBody>
      <dsp:txXfrm>
        <a:off x="112971" y="1897222"/>
        <a:ext cx="1797300" cy="1052192"/>
      </dsp:txXfrm>
    </dsp:sp>
    <dsp:sp modelId="{9C595587-ED13-4655-8F90-3313D9948C4A}">
      <dsp:nvSpPr>
        <dsp:cNvPr id="0" name=""/>
        <dsp:cNvSpPr/>
      </dsp:nvSpPr>
      <dsp:spPr>
        <a:xfrm rot="5400000">
          <a:off x="814168" y="3112543"/>
          <a:ext cx="394907" cy="4619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2003"/>
            <a:satOff val="-11811"/>
            <a:lumOff val="150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-5400000">
        <a:off x="873032" y="3146072"/>
        <a:ext cx="277180" cy="276435"/>
      </dsp:txXfrm>
    </dsp:sp>
    <dsp:sp modelId="{2CA38B39-C722-4D0D-A2CD-3E9F3995FD96}">
      <dsp:nvSpPr>
        <dsp:cNvPr id="0" name=""/>
        <dsp:cNvSpPr/>
      </dsp:nvSpPr>
      <dsp:spPr>
        <a:xfrm>
          <a:off x="80236" y="3727258"/>
          <a:ext cx="1862770" cy="1117662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35053"/>
            <a:satOff val="-10711"/>
            <a:lumOff val="144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Arrange next appointment</a:t>
          </a:r>
          <a:endParaRPr lang="en-GB" sz="1700" kern="1200" dirty="0"/>
        </a:p>
      </dsp:txBody>
      <dsp:txXfrm>
        <a:off x="112971" y="3759993"/>
        <a:ext cx="1797300" cy="1052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AC4FA-28AF-4717-9CD3-C0E6C5CC250A}">
      <dsp:nvSpPr>
        <dsp:cNvPr id="0" name=""/>
        <dsp:cNvSpPr/>
      </dsp:nvSpPr>
      <dsp:spPr>
        <a:xfrm>
          <a:off x="0" y="551859"/>
          <a:ext cx="72390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99C2B-09C5-494B-8D79-2482CD17DF3A}">
      <dsp:nvSpPr>
        <dsp:cNvPr id="0" name=""/>
        <dsp:cNvSpPr/>
      </dsp:nvSpPr>
      <dsp:spPr>
        <a:xfrm>
          <a:off x="361950" y="5739"/>
          <a:ext cx="5067300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Subject level</a:t>
          </a:r>
          <a:endParaRPr lang="en-GB" sz="3700" kern="1200" dirty="0"/>
        </a:p>
      </dsp:txBody>
      <dsp:txXfrm>
        <a:off x="415269" y="59058"/>
        <a:ext cx="4960662" cy="985602"/>
      </dsp:txXfrm>
    </dsp:sp>
    <dsp:sp modelId="{9898F10B-C8DA-4452-8526-8376E98A0C5D}">
      <dsp:nvSpPr>
        <dsp:cNvPr id="0" name=""/>
        <dsp:cNvSpPr/>
      </dsp:nvSpPr>
      <dsp:spPr>
        <a:xfrm>
          <a:off x="0" y="2230179"/>
          <a:ext cx="72390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4D743-EB3A-440D-A9F3-142A2BAF0E65}">
      <dsp:nvSpPr>
        <dsp:cNvPr id="0" name=""/>
        <dsp:cNvSpPr/>
      </dsp:nvSpPr>
      <dsp:spPr>
        <a:xfrm>
          <a:off x="361950" y="1684059"/>
          <a:ext cx="5067300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Tooth level</a:t>
          </a:r>
          <a:endParaRPr lang="en-GB" sz="3700" kern="1200" dirty="0"/>
        </a:p>
      </dsp:txBody>
      <dsp:txXfrm>
        <a:off x="415269" y="1737378"/>
        <a:ext cx="4960662" cy="985602"/>
      </dsp:txXfrm>
    </dsp:sp>
    <dsp:sp modelId="{44E8321E-75DE-466B-B881-8BBEAB695D81}">
      <dsp:nvSpPr>
        <dsp:cNvPr id="0" name=""/>
        <dsp:cNvSpPr/>
      </dsp:nvSpPr>
      <dsp:spPr>
        <a:xfrm>
          <a:off x="0" y="3908499"/>
          <a:ext cx="72390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2923BF-5FF1-426C-8004-76CD8798EAD3}">
      <dsp:nvSpPr>
        <dsp:cNvPr id="0" name=""/>
        <dsp:cNvSpPr/>
      </dsp:nvSpPr>
      <dsp:spPr>
        <a:xfrm>
          <a:off x="361950" y="3362379"/>
          <a:ext cx="5067300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Site level</a:t>
          </a:r>
          <a:endParaRPr lang="en-GB" sz="3700" kern="1200" dirty="0"/>
        </a:p>
      </dsp:txBody>
      <dsp:txXfrm>
        <a:off x="415269" y="3415698"/>
        <a:ext cx="4960662" cy="985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aseline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aseline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 smtClean="0"/>
            </a:lvl1pPr>
          </a:lstStyle>
          <a:p>
            <a:pPr>
              <a:defRPr/>
            </a:pPr>
            <a:fld id="{9825E585-9988-427F-8FB4-DEB6047CB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13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A35B4B-3F8C-43E4-A16C-725A3E3DFE8E}" type="slidenum">
              <a:rPr lang="en-IE" sz="1200" baseline="0"/>
              <a:pPr eaLnBrk="1" hangingPunct="1"/>
              <a:t>1</a:t>
            </a:fld>
            <a:endParaRPr lang="en-IE" sz="1200" baseline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The maintenance phase of periodontal treatment starts immediately after the completion of Phase I therapy While the patient is in the maintenance phase, the necessary surgical and restorative procedures are performed. </a:t>
            </a:r>
          </a:p>
          <a:p>
            <a:r>
              <a:rPr lang="en-IE" dirty="0" smtClean="0"/>
              <a:t>This ensures that all areas of the mouth retain the degree of health attained after Phase I therapy.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5E585-9988-427F-8FB4-DEB6047CB65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27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832D66-2777-49DA-B16C-B122C70DD4DA}" type="slidenum">
              <a:rPr lang="en-IE" sz="1200" baseline="0"/>
              <a:pPr eaLnBrk="1" hangingPunct="1"/>
              <a:t>9</a:t>
            </a:fld>
            <a:endParaRPr lang="en-IE" sz="1200" baseline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slow process compared with that of </a:t>
            </a:r>
            <a:r>
              <a:rPr lang="en-IE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supragingival</a:t>
            </a:r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plaque. During this period (perhaps months), the </a:t>
            </a:r>
            <a:r>
              <a:rPr lang="en-IE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subgingival</a:t>
            </a:r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plaque may not induce inflammatory reactions that can be discerned at the gingival margin. The clinical diagnosis may be further confused by the introduction of adequate </a:t>
            </a:r>
            <a:r>
              <a:rPr lang="en-IE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supragingival</a:t>
            </a:r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plaque control because the inflammatory reactions caused by the plaque in the soft tissue wall of the pocket are not likely to be manifested clinically as gingivitis.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E" dirty="0" smtClean="0"/>
              <a:t>Thus inadequate </a:t>
            </a:r>
            <a:r>
              <a:rPr lang="en-IE" dirty="0" err="1" smtClean="0"/>
              <a:t>subgingival</a:t>
            </a:r>
            <a:r>
              <a:rPr lang="en-IE" dirty="0" smtClean="0"/>
              <a:t> plaque control can lead to continued loss of attachment, even without the presence of clinical gingival inflammation.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5E585-9988-427F-8FB4-DEB6047CB65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4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This series of radiographs clearly shows the importance of maintenance therapy. </a:t>
            </a:r>
            <a:r>
              <a:rPr lang="en-IE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A,</a:t>
            </a:r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Original radiograph of a 58-year-old male. Note the deep distal bone loss on tooth #18 and the moderate distal lesion of tooth #19. Surgical treatment included osseous grafting. </a:t>
            </a:r>
            <a:r>
              <a:rPr lang="en-IE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B,</a:t>
            </a:r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Radiograph 14 months after surgical therapy. The patient had recall maintenance performed every 3 to 4 months. </a:t>
            </a:r>
            <a:r>
              <a:rPr lang="en-IE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C,</a:t>
            </a:r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Appearance 3 years after surgery, with regular recalls every 3 to 4 months. </a:t>
            </a:r>
            <a:r>
              <a:rPr lang="en-IE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D,</a:t>
            </a:r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Appearance after 2 years without recalls (7 years after surgery). Note the progression of the disease on the distal surfaces of teeth #18 and #19.  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5E585-9988-427F-8FB4-DEB6047CB65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8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Comparison of sequential probing measurements gives the most accurate indication of the rate of loss of attachment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5E585-9988-427F-8FB4-DEB6047CB65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68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he most important factors in the decision are the extent and location of the periodontal deterioration.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5E585-9988-427F-8FB4-DEB6047CB65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64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86150" y="3562350"/>
            <a:ext cx="5334000" cy="704850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86150" y="4095750"/>
            <a:ext cx="5334000" cy="6858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76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8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600200"/>
            <a:ext cx="18288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600200"/>
            <a:ext cx="53340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4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83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287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514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514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4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0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5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29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81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6671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600200"/>
            <a:ext cx="73152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514600"/>
            <a:ext cx="7315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105A5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105A5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105A5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05A5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05A5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05A5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05A5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05A5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05A5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hyperlink" Target="http://www.smiletemplates.com/" TargetMode="Externa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491880" y="4725144"/>
            <a:ext cx="5334000" cy="685800"/>
          </a:xfrm>
        </p:spPr>
        <p:txBody>
          <a:bodyPr/>
          <a:lstStyle/>
          <a:p>
            <a:pPr eaLnBrk="1" hangingPunct="1"/>
            <a:r>
              <a:rPr lang="en-IE" dirty="0" smtClean="0"/>
              <a:t>Omar </a:t>
            </a:r>
            <a:r>
              <a:rPr lang="en-IE" dirty="0" err="1" smtClean="0"/>
              <a:t>Alkaradsheh</a:t>
            </a:r>
            <a:endParaRPr lang="en-IE" dirty="0" smtClean="0"/>
          </a:p>
          <a:p>
            <a:pPr eaLnBrk="1" hangingPunct="1"/>
            <a:endParaRPr lang="en-IE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491880" y="3573016"/>
            <a:ext cx="5334000" cy="704850"/>
          </a:xfrm>
        </p:spPr>
        <p:txBody>
          <a:bodyPr/>
          <a:lstStyle/>
          <a:p>
            <a:pPr eaLnBrk="1" hangingPunct="1"/>
            <a:r>
              <a:rPr lang="en-IE" sz="3300" dirty="0" smtClean="0"/>
              <a:t>Periodontal </a:t>
            </a:r>
            <a:r>
              <a:rPr lang="en-IE" sz="3300" dirty="0" err="1" smtClean="0"/>
              <a:t>MaintenanceTherapy</a:t>
            </a:r>
            <a:r>
              <a:rPr lang="en-IE" sz="3300" dirty="0" smtClean="0"/>
              <a:t/>
            </a:r>
            <a:br>
              <a:rPr lang="en-IE" sz="3300" dirty="0" smtClean="0"/>
            </a:br>
            <a:r>
              <a:rPr lang="en-IE" sz="3300" dirty="0" smtClean="0"/>
              <a:t>(PMT)</a:t>
            </a:r>
            <a:endParaRPr lang="en-IE" sz="3300" dirty="0" smtClean="0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IE" sz="2000" dirty="0">
              <a:solidFill>
                <a:schemeClr val="bg2"/>
              </a:solidFill>
              <a:latin typeface="Microsoft Sans Serif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5"/>
    </mc:Choice>
    <mc:Fallback>
      <p:transition spd="slow" advTm="71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699792" y="404664"/>
            <a:ext cx="7315200" cy="715963"/>
          </a:xfrm>
        </p:spPr>
        <p:txBody>
          <a:bodyPr/>
          <a:lstStyle/>
          <a:p>
            <a:r>
              <a:rPr lang="en-US" sz="4000" dirty="0" smtClean="0"/>
              <a:t>PMT/Supportive </a:t>
            </a:r>
            <a:r>
              <a:rPr lang="en-US" sz="4000" dirty="0" smtClean="0"/>
              <a:t>Periodontal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316413"/>
          </a:xfrm>
        </p:spPr>
        <p:txBody>
          <a:bodyPr>
            <a:noAutofit/>
          </a:bodyPr>
          <a:lstStyle/>
          <a:p>
            <a:pPr marL="609600" indent="-609600">
              <a:lnSpc>
                <a:spcPct val="90000"/>
              </a:lnSpc>
              <a:buFont typeface="Wingdings 2" pitchFamily="18" charset="2"/>
              <a:buNone/>
            </a:pPr>
            <a:r>
              <a:rPr lang="en-GB" sz="2000" dirty="0" smtClean="0"/>
              <a:t>	</a:t>
            </a:r>
          </a:p>
          <a:p>
            <a:pPr marL="609600" indent="-609600">
              <a:lnSpc>
                <a:spcPct val="90000"/>
              </a:lnSpc>
              <a:buFont typeface="Wingdings 2" pitchFamily="18" charset="2"/>
              <a:buNone/>
            </a:pPr>
            <a:endParaRPr lang="en-GB" sz="2000" dirty="0"/>
          </a:p>
          <a:p>
            <a:pPr marL="609600" indent="-609600">
              <a:lnSpc>
                <a:spcPct val="90000"/>
              </a:lnSpc>
              <a:buFont typeface="Wingdings 2" pitchFamily="18" charset="2"/>
              <a:buNone/>
            </a:pPr>
            <a:endParaRPr lang="en-GB" sz="2000" dirty="0" smtClean="0"/>
          </a:p>
          <a:p>
            <a:pPr marL="609600" indent="-609600">
              <a:lnSpc>
                <a:spcPct val="90000"/>
              </a:lnSpc>
              <a:buFont typeface="Wingdings 2" pitchFamily="18" charset="2"/>
              <a:buNone/>
            </a:pPr>
            <a:endParaRPr lang="en-GB" sz="2000" dirty="0" smtClean="0"/>
          </a:p>
          <a:p>
            <a:pPr marL="609600" indent="-609600">
              <a:lnSpc>
                <a:spcPct val="90000"/>
              </a:lnSpc>
              <a:buFont typeface="Wingdings 2" pitchFamily="18" charset="2"/>
              <a:buNone/>
            </a:pPr>
            <a:r>
              <a:rPr lang="en-GB" sz="2400" i="1" dirty="0" smtClean="0"/>
              <a:t>“Supportive periodontal therapy should be directed towards </a:t>
            </a:r>
            <a:r>
              <a:rPr lang="en-GB" sz="2400" i="1" u="sng" dirty="0" smtClean="0"/>
              <a:t>limiting disease progression</a:t>
            </a:r>
            <a:r>
              <a:rPr lang="en-GB" sz="2400" i="1" dirty="0" smtClean="0"/>
              <a:t>, identifying those </a:t>
            </a:r>
            <a:r>
              <a:rPr lang="en-GB" sz="2400" i="1" u="sng" dirty="0" smtClean="0"/>
              <a:t>sites that continue to break down </a:t>
            </a:r>
            <a:r>
              <a:rPr lang="en-GB" sz="2400" i="1" dirty="0" smtClean="0"/>
              <a:t>and providing </a:t>
            </a:r>
            <a:r>
              <a:rPr lang="en-GB" sz="2400" i="1" u="sng" dirty="0" smtClean="0"/>
              <a:t>additional treatment </a:t>
            </a:r>
            <a:r>
              <a:rPr lang="en-GB" sz="2400" i="1" dirty="0" smtClean="0"/>
              <a:t>when indicated”</a:t>
            </a:r>
          </a:p>
          <a:p>
            <a:pPr marL="609600" indent="-609600">
              <a:lnSpc>
                <a:spcPct val="90000"/>
              </a:lnSpc>
              <a:buFont typeface="Wingdings 2" pitchFamily="18" charset="2"/>
              <a:buNone/>
            </a:pPr>
            <a:endParaRPr lang="en-GB" sz="2400" dirty="0" smtClean="0"/>
          </a:p>
          <a:p>
            <a:pPr marL="609600" indent="-609600">
              <a:lnSpc>
                <a:spcPct val="90000"/>
              </a:lnSpc>
              <a:buFont typeface="Wingdings 2" pitchFamily="18" charset="2"/>
              <a:buNone/>
            </a:pPr>
            <a:r>
              <a:rPr lang="en-GB" sz="2400" dirty="0" smtClean="0"/>
              <a:t>American Academy of Periodontology 1998</a:t>
            </a:r>
          </a:p>
          <a:p>
            <a:pPr marL="609600" indent="-609600">
              <a:lnSpc>
                <a:spcPct val="90000"/>
              </a:lnSpc>
              <a:buFont typeface="Wingdings 2" pitchFamily="18" charset="2"/>
              <a:buNone/>
            </a:pPr>
            <a:endParaRPr lang="en-GB" sz="2400" i="1" dirty="0" smtClean="0"/>
          </a:p>
          <a:p>
            <a:pPr marL="609600" indent="-6096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9269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4"/>
    </mc:Choice>
    <mc:Fallback>
      <p:transition spd="slow" advTm="20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905979" y="186211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b="1" dirty="0" smtClean="0"/>
              <a:t>Periodontal Maintenance</a:t>
            </a:r>
            <a:r>
              <a:rPr lang="en-GB" b="1" baseline="0" dirty="0" smtClean="0"/>
              <a:t> </a:t>
            </a:r>
            <a:r>
              <a:rPr lang="en-GB" b="1" dirty="0" smtClean="0"/>
              <a:t>Therapy</a:t>
            </a:r>
            <a:endParaRPr lang="en-GB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105A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105A5B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105A5B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05A5B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05A5B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05A5B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05A5B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05A5B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05A5B"/>
                </a:solidFill>
                <a:latin typeface="+mn-lt"/>
              </a:defRPr>
            </a:lvl9pPr>
          </a:lstStyle>
          <a:p>
            <a:pPr>
              <a:buFont typeface="Wingdings 2" pitchFamily="18" charset="2"/>
              <a:buNone/>
            </a:pPr>
            <a:endParaRPr lang="en-GB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n-GB" sz="3200" dirty="0" smtClean="0"/>
          </a:p>
          <a:p>
            <a:pPr marL="457200" lvl="1" indent="0">
              <a:buNone/>
            </a:pPr>
            <a:r>
              <a:rPr lang="en-GB" sz="3600" b="1" dirty="0" smtClean="0"/>
              <a:t>Aims:</a:t>
            </a:r>
          </a:p>
          <a:p>
            <a:pPr marL="457200" lvl="1" indent="0">
              <a:buNone/>
            </a:pPr>
            <a:endParaRPr lang="en-GB" sz="32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3200" dirty="0" smtClean="0"/>
              <a:t>To </a:t>
            </a:r>
            <a:r>
              <a:rPr lang="en-GB" sz="3200" dirty="0" smtClean="0"/>
              <a:t>prevent or minimise </a:t>
            </a:r>
            <a:r>
              <a:rPr lang="en-GB" sz="3200" dirty="0" smtClean="0">
                <a:solidFill>
                  <a:srgbClr val="FF0000"/>
                </a:solidFill>
              </a:rPr>
              <a:t>recurrence </a:t>
            </a:r>
            <a:r>
              <a:rPr lang="en-GB" sz="3200" dirty="0" smtClean="0">
                <a:solidFill>
                  <a:schemeClr val="tx1"/>
                </a:solidFill>
              </a:rPr>
              <a:t>of disease </a:t>
            </a:r>
            <a:r>
              <a:rPr lang="en-GB" sz="3200" dirty="0" smtClean="0">
                <a:solidFill>
                  <a:schemeClr val="tx1"/>
                </a:solidFill>
              </a:rPr>
              <a:t>or </a:t>
            </a:r>
            <a:r>
              <a:rPr lang="en-GB" sz="3200" dirty="0" smtClean="0">
                <a:solidFill>
                  <a:srgbClr val="FF0000"/>
                </a:solidFill>
              </a:rPr>
              <a:t>progression</a:t>
            </a:r>
            <a:r>
              <a:rPr lang="en-GB" sz="3200" dirty="0" smtClean="0"/>
              <a:t> </a:t>
            </a:r>
            <a:r>
              <a:rPr lang="en-GB" sz="3200" dirty="0" smtClean="0"/>
              <a:t>in previously treated patients.</a:t>
            </a:r>
          </a:p>
          <a:p>
            <a:pPr marL="457200" lvl="1" indent="0">
              <a:buNone/>
            </a:pPr>
            <a:endParaRPr lang="en-GB" sz="32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3200" dirty="0" smtClean="0"/>
              <a:t>To </a:t>
            </a:r>
            <a:r>
              <a:rPr lang="en-GB" sz="3200" dirty="0" smtClean="0"/>
              <a:t>prevent/reduce incidence of </a:t>
            </a:r>
            <a:r>
              <a:rPr lang="en-GB" sz="3200" dirty="0" smtClean="0">
                <a:solidFill>
                  <a:srgbClr val="FF0000"/>
                </a:solidFill>
              </a:rPr>
              <a:t>tooth/implant loss</a:t>
            </a:r>
            <a:r>
              <a:rPr lang="en-GB" sz="3200" dirty="0" smtClean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GB" sz="32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3200" dirty="0" smtClean="0"/>
              <a:t>To increase likelihood of detecting and treating </a:t>
            </a:r>
            <a:r>
              <a:rPr lang="en-GB" sz="3200" dirty="0" smtClean="0">
                <a:solidFill>
                  <a:srgbClr val="FF0000"/>
                </a:solidFill>
              </a:rPr>
              <a:t>other oral conditions.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3121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9"/>
    </mc:Choice>
    <mc:Fallback>
      <p:transition spd="slow" advTm="1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548680"/>
            <a:ext cx="7315200" cy="715963"/>
          </a:xfrm>
        </p:spPr>
        <p:txBody>
          <a:bodyPr/>
          <a:lstStyle/>
          <a:p>
            <a:r>
              <a:rPr lang="en-IE" b="1" dirty="0" smtClean="0"/>
              <a:t>Rationale for </a:t>
            </a:r>
            <a:r>
              <a:rPr lang="en-IE" b="1" dirty="0" smtClean="0"/>
              <a:t>PMT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IE" sz="2000" dirty="0" smtClean="0"/>
              <a:t>Quantity &amp; Quality of periodontal </a:t>
            </a:r>
            <a:r>
              <a:rPr lang="en-IE" sz="2000" dirty="0" err="1" smtClean="0"/>
              <a:t>microbiota</a:t>
            </a:r>
            <a:r>
              <a:rPr lang="en-IE" sz="2000" dirty="0" smtClean="0"/>
              <a:t> is altered following root debridement</a:t>
            </a:r>
          </a:p>
          <a:p>
            <a:pPr marL="0" indent="0">
              <a:buNone/>
            </a:pPr>
            <a:r>
              <a:rPr lang="en-IE" sz="2000" dirty="0"/>
              <a:t> </a:t>
            </a:r>
            <a:r>
              <a:rPr lang="en-IE" sz="2000" dirty="0" smtClean="0"/>
              <a:t>                                            </a:t>
            </a:r>
            <a:r>
              <a:rPr lang="en-IE" sz="2000" dirty="0"/>
              <a:t>( </a:t>
            </a:r>
            <a:r>
              <a:rPr lang="en-IE" sz="2000" dirty="0" err="1"/>
              <a:t>Listgarten</a:t>
            </a:r>
            <a:r>
              <a:rPr lang="en-IE" sz="2000" dirty="0"/>
              <a:t> </a:t>
            </a:r>
            <a:r>
              <a:rPr lang="en-IE" sz="2000" i="1" dirty="0"/>
              <a:t>et al</a:t>
            </a:r>
            <a:r>
              <a:rPr lang="en-IE" sz="2000" dirty="0"/>
              <a:t>. 1978</a:t>
            </a:r>
            <a:r>
              <a:rPr lang="en-IE" sz="2000" dirty="0" smtClean="0"/>
              <a:t>).</a:t>
            </a:r>
          </a:p>
          <a:p>
            <a:pPr marL="0" indent="0">
              <a:buNone/>
            </a:pPr>
            <a:endParaRPr lang="en-IE" sz="2000" dirty="0" smtClean="0"/>
          </a:p>
          <a:p>
            <a:pPr>
              <a:buFont typeface="Wingdings" pitchFamily="2" charset="2"/>
              <a:buChar char="§"/>
            </a:pPr>
            <a:r>
              <a:rPr lang="en-GB" sz="2000" dirty="0" smtClean="0"/>
              <a:t>Re-establishment </a:t>
            </a:r>
            <a:r>
              <a:rPr lang="en-GB" sz="2000" dirty="0"/>
              <a:t>of </a:t>
            </a:r>
            <a:r>
              <a:rPr lang="en-GB" sz="2000" dirty="0" smtClean="0"/>
              <a:t>disease-associated </a:t>
            </a:r>
            <a:r>
              <a:rPr lang="en-GB" sz="2000" dirty="0"/>
              <a:t>pathogenic microbes at 8 </a:t>
            </a:r>
            <a:r>
              <a:rPr lang="en-GB" sz="2000" dirty="0" smtClean="0"/>
              <a:t>weeks.</a:t>
            </a:r>
          </a:p>
          <a:p>
            <a:pPr marL="0" indent="0">
              <a:buNone/>
            </a:pPr>
            <a:r>
              <a:rPr lang="en-GB" sz="2000" dirty="0" smtClean="0"/>
              <a:t>                                             </a:t>
            </a:r>
            <a:r>
              <a:rPr lang="en-IE" sz="2000" dirty="0"/>
              <a:t>( Magnusson </a:t>
            </a:r>
            <a:r>
              <a:rPr lang="en-IE" sz="2000" i="1" dirty="0"/>
              <a:t>et al</a:t>
            </a:r>
            <a:r>
              <a:rPr lang="en-IE" sz="2000" dirty="0"/>
              <a:t>. 1984</a:t>
            </a:r>
            <a:r>
              <a:rPr lang="en-IE" sz="2000" dirty="0" smtClean="0"/>
              <a:t>)</a:t>
            </a:r>
          </a:p>
          <a:p>
            <a:pPr marL="0" indent="0">
              <a:buNone/>
            </a:pPr>
            <a:endParaRPr lang="en-GB" sz="2000" dirty="0"/>
          </a:p>
          <a:p>
            <a:pPr>
              <a:buFont typeface="Wingdings" pitchFamily="2" charset="2"/>
              <a:buChar char="§"/>
            </a:pPr>
            <a:r>
              <a:rPr lang="en-GB" sz="2000" dirty="0" smtClean="0"/>
              <a:t>Attachment </a:t>
            </a:r>
            <a:r>
              <a:rPr lang="en-GB" sz="2000" dirty="0"/>
              <a:t>levels revert to pre-treatment </a:t>
            </a:r>
            <a:r>
              <a:rPr lang="en-GB" sz="2000" dirty="0" smtClean="0"/>
              <a:t>baseline if no plaque control.   </a:t>
            </a:r>
            <a:endParaRPr lang="en-GB" sz="2000" dirty="0"/>
          </a:p>
          <a:p>
            <a:pPr marL="0" indent="0">
              <a:buNone/>
            </a:pPr>
            <a:r>
              <a:rPr lang="en-IE" sz="2000" dirty="0" smtClean="0"/>
              <a:t>                                            ( Magnusson </a:t>
            </a:r>
            <a:r>
              <a:rPr lang="en-IE" sz="2000" i="1" dirty="0"/>
              <a:t>et al</a:t>
            </a:r>
            <a:r>
              <a:rPr lang="en-IE" sz="2000" dirty="0"/>
              <a:t>. 1984</a:t>
            </a:r>
            <a:r>
              <a:rPr lang="en-IE" sz="2000" dirty="0" smtClean="0"/>
              <a:t>)</a:t>
            </a:r>
            <a:endParaRPr lang="en-IE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5837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67"/>
    </mc:Choice>
    <mc:Fallback>
      <p:transition spd="slow" advTm="16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404664"/>
            <a:ext cx="7315200" cy="715963"/>
          </a:xfrm>
        </p:spPr>
        <p:txBody>
          <a:bodyPr/>
          <a:lstStyle/>
          <a:p>
            <a:r>
              <a:rPr lang="en-IE" b="1" dirty="0"/>
              <a:t>Rationale for PMT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sz="2000" dirty="0" smtClean="0"/>
          </a:p>
          <a:p>
            <a:r>
              <a:rPr lang="en-IE" sz="2000" dirty="0" smtClean="0"/>
              <a:t>Treated </a:t>
            </a:r>
            <a:r>
              <a:rPr lang="en-IE" sz="2000" dirty="0"/>
              <a:t>patients who do not return for regular recall are at </a:t>
            </a:r>
            <a:r>
              <a:rPr lang="en-IE" sz="2000" dirty="0">
                <a:solidFill>
                  <a:srgbClr val="FF0000"/>
                </a:solidFill>
              </a:rPr>
              <a:t>5.6 times </a:t>
            </a:r>
            <a:r>
              <a:rPr lang="en-IE" sz="2000" dirty="0"/>
              <a:t>greater risk for tooth loss than compliant </a:t>
            </a:r>
            <a:r>
              <a:rPr lang="en-IE" sz="2000" dirty="0" smtClean="0"/>
              <a:t> patients.</a:t>
            </a:r>
          </a:p>
          <a:p>
            <a:pPr marL="0" indent="0">
              <a:buNone/>
            </a:pPr>
            <a:r>
              <a:rPr lang="en-IE" sz="2000" dirty="0"/>
              <a:t> </a:t>
            </a:r>
            <a:r>
              <a:rPr lang="en-IE" sz="2000" dirty="0" smtClean="0"/>
              <a:t>                                                                 </a:t>
            </a:r>
            <a:r>
              <a:rPr lang="en-IE" sz="1800" dirty="0" smtClean="0"/>
              <a:t>(</a:t>
            </a:r>
            <a:r>
              <a:rPr lang="en-IE" sz="1800" dirty="0" err="1"/>
              <a:t>Checchi</a:t>
            </a:r>
            <a:r>
              <a:rPr lang="en-IE" sz="1800" dirty="0"/>
              <a:t> et al. 2002)</a:t>
            </a:r>
            <a:endParaRPr lang="en-IE" sz="1800" baseline="30000" dirty="0"/>
          </a:p>
          <a:p>
            <a:r>
              <a:rPr lang="en-IE" dirty="0"/>
              <a:t> </a:t>
            </a:r>
            <a:r>
              <a:rPr lang="en-IE" sz="2000" dirty="0"/>
              <a:t>Another study showed that patients with inadequate SPT after successful regenerative therapy have a </a:t>
            </a:r>
            <a:r>
              <a:rPr lang="en-IE" sz="2000" dirty="0" smtClean="0">
                <a:solidFill>
                  <a:srgbClr val="FF0000"/>
                </a:solidFill>
              </a:rPr>
              <a:t>fifty-fold</a:t>
            </a:r>
            <a:r>
              <a:rPr lang="en-IE" sz="2000" dirty="0" smtClean="0"/>
              <a:t> </a:t>
            </a:r>
            <a:r>
              <a:rPr lang="en-IE" sz="2000" dirty="0"/>
              <a:t>increase in risk of </a:t>
            </a:r>
            <a:r>
              <a:rPr lang="en-IE" sz="2000" dirty="0">
                <a:solidFill>
                  <a:srgbClr val="FF0000"/>
                </a:solidFill>
              </a:rPr>
              <a:t>probing attachment loss</a:t>
            </a:r>
            <a:r>
              <a:rPr lang="en-IE" sz="2000" dirty="0"/>
              <a:t> compared with those who have regular recall visits</a:t>
            </a:r>
            <a:r>
              <a:rPr lang="en-IE" sz="2800" dirty="0" smtClean="0"/>
              <a:t>.</a:t>
            </a:r>
          </a:p>
          <a:p>
            <a:pPr marL="0" indent="0">
              <a:buNone/>
            </a:pPr>
            <a:r>
              <a:rPr lang="en-IE" sz="2800" dirty="0" smtClean="0"/>
              <a:t>                                                </a:t>
            </a:r>
            <a:r>
              <a:rPr lang="en-IE" sz="1600" dirty="0" smtClean="0"/>
              <a:t>(</a:t>
            </a:r>
            <a:r>
              <a:rPr lang="en-IE" sz="1800" dirty="0" err="1" smtClean="0"/>
              <a:t>Cortellimi</a:t>
            </a:r>
            <a:r>
              <a:rPr lang="en-IE" sz="1800" dirty="0"/>
              <a:t> </a:t>
            </a:r>
            <a:r>
              <a:rPr lang="en-IE" sz="1800" dirty="0" smtClean="0"/>
              <a:t> et al. 1994)</a:t>
            </a:r>
            <a:endParaRPr lang="en-IE" sz="1800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13705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3"/>
    </mc:Choice>
    <mc:Fallback>
      <p:transition spd="slow" advTm="20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Rationale for PMT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800" dirty="0" smtClean="0"/>
              <a:t>Healing after non-surgical treatment is long J.E, weak and less resistant to inflammation? </a:t>
            </a:r>
          </a:p>
          <a:p>
            <a:pPr marL="0" indent="0" algn="r">
              <a:buNone/>
            </a:pPr>
            <a:r>
              <a:rPr lang="en-IE" sz="2000" dirty="0" smtClean="0"/>
              <a:t>(Stahl et al. 1967,1969)</a:t>
            </a:r>
          </a:p>
          <a:p>
            <a:r>
              <a:rPr lang="en-IE" sz="2000" b="1" dirty="0"/>
              <a:t>OH </a:t>
            </a:r>
            <a:r>
              <a:rPr lang="en-IE" sz="2000" b="1" dirty="0" smtClean="0"/>
              <a:t>Motivation: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E" sz="16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IE" sz="2000" dirty="0" smtClean="0"/>
              <a:t>Patients </a:t>
            </a:r>
            <a:r>
              <a:rPr lang="en-IE" sz="2000" dirty="0"/>
              <a:t>tend to reduce their oral hygiene efforts between appointments. </a:t>
            </a:r>
            <a:endParaRPr lang="en-IE" sz="2000" dirty="0" smtClean="0"/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IE" sz="2000" dirty="0" smtClean="0"/>
              <a:t>Knowing </a:t>
            </a:r>
            <a:r>
              <a:rPr lang="en-IE" sz="2000" dirty="0"/>
              <a:t>that their hygiene will be evaluated motivates them to </a:t>
            </a:r>
            <a:r>
              <a:rPr lang="en-IE" sz="2000" dirty="0" smtClean="0"/>
              <a:t>perform better </a:t>
            </a:r>
            <a:r>
              <a:rPr lang="en-IE" sz="2000" dirty="0"/>
              <a:t>oral hygiene in anticipation of the appointment</a:t>
            </a:r>
            <a:r>
              <a:rPr lang="en-IE" sz="3200" dirty="0"/>
              <a:t>.</a:t>
            </a:r>
          </a:p>
          <a:p>
            <a:pPr marL="0" indent="0" algn="r">
              <a:buNone/>
            </a:pPr>
            <a:endParaRPr lang="en-IE" sz="2400" dirty="0" smtClean="0"/>
          </a:p>
        </p:txBody>
      </p:sp>
    </p:spTree>
    <p:extLst>
      <p:ext uri="{BB962C8B-B14F-4D97-AF65-F5344CB8AC3E}">
        <p14:creationId xmlns:p14="http://schemas.microsoft.com/office/powerpoint/2010/main" val="3271309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"/>
    </mc:Choice>
    <mc:Fallback>
      <p:transition spd="slow" advTm="10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332656"/>
            <a:ext cx="7315200" cy="715963"/>
          </a:xfrm>
        </p:spPr>
        <p:txBody>
          <a:bodyPr/>
          <a:lstStyle/>
          <a:p>
            <a:r>
              <a:rPr lang="en-IE" b="1" dirty="0">
                <a:solidFill>
                  <a:srgbClr val="FF0000"/>
                </a:solidFill>
              </a:rPr>
              <a:t>Rationale for SPT</a:t>
            </a:r>
            <a:endParaRPr lang="en-IE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916832"/>
            <a:ext cx="7315200" cy="4267200"/>
          </a:xfrm>
        </p:spPr>
        <p:txBody>
          <a:bodyPr/>
          <a:lstStyle/>
          <a:p>
            <a:pPr marL="0" indent="0">
              <a:buNone/>
            </a:pPr>
            <a:endParaRPr lang="en-IE" dirty="0" smtClean="0"/>
          </a:p>
          <a:p>
            <a:r>
              <a:rPr lang="en-IE" sz="2800" i="1" dirty="0" smtClean="0"/>
              <a:t>Poor  motivation and plaque control</a:t>
            </a:r>
          </a:p>
          <a:p>
            <a:pPr marL="0" indent="0">
              <a:buNone/>
            </a:pPr>
            <a:endParaRPr lang="en-IE" sz="2800" i="1" dirty="0" smtClean="0"/>
          </a:p>
          <a:p>
            <a:r>
              <a:rPr lang="en-IE" sz="2800" i="1" dirty="0" smtClean="0"/>
              <a:t>Incomplete </a:t>
            </a:r>
            <a:r>
              <a:rPr lang="en-IE" sz="2800" i="1" dirty="0" err="1"/>
              <a:t>subgingival</a:t>
            </a:r>
            <a:r>
              <a:rPr lang="en-IE" sz="2800" i="1" dirty="0"/>
              <a:t> plaque </a:t>
            </a:r>
            <a:r>
              <a:rPr lang="en-IE" sz="2800" i="1" dirty="0" smtClean="0"/>
              <a:t>removal</a:t>
            </a:r>
          </a:p>
          <a:p>
            <a:pPr marL="0" indent="0">
              <a:buNone/>
            </a:pPr>
            <a:endParaRPr lang="en-IE" sz="2800" i="1" dirty="0" smtClean="0"/>
          </a:p>
          <a:p>
            <a:r>
              <a:rPr lang="en-IE" sz="2800" i="1" dirty="0" smtClean="0"/>
              <a:t>Healing by </a:t>
            </a:r>
            <a:r>
              <a:rPr lang="en-IE" sz="2800" i="1" dirty="0" smtClean="0"/>
              <a:t>weak </a:t>
            </a:r>
            <a:r>
              <a:rPr lang="en-IE" sz="2800" i="1" dirty="0" smtClean="0"/>
              <a:t>long Junctional Epithelium</a:t>
            </a:r>
            <a:endParaRPr lang="en-IE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2165097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"/>
    </mc:Choice>
    <mc:Fallback>
      <p:transition spd="slow" advTm="15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FF0000"/>
                </a:solidFill>
              </a:rPr>
              <a:t>In </a:t>
            </a:r>
            <a:r>
              <a:rPr lang="en-IE" dirty="0" smtClean="0">
                <a:solidFill>
                  <a:srgbClr val="FF0000"/>
                </a:solidFill>
              </a:rPr>
              <a:t>conclusion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  <a:p>
            <a:pPr marL="0" indent="0">
              <a:buNone/>
            </a:pPr>
            <a:r>
              <a:rPr lang="en-IE" i="1" dirty="0" smtClean="0"/>
              <a:t>there </a:t>
            </a:r>
            <a:r>
              <a:rPr lang="en-IE" i="1" dirty="0"/>
              <a:t>is a sound scientific basis for recall maintenance because </a:t>
            </a:r>
            <a:r>
              <a:rPr lang="en-IE" i="1" dirty="0" err="1"/>
              <a:t>subgingival</a:t>
            </a:r>
            <a:r>
              <a:rPr lang="en-IE" i="1" dirty="0"/>
              <a:t> scaling alters the pocket </a:t>
            </a:r>
            <a:r>
              <a:rPr lang="en-IE" i="1" dirty="0" err="1"/>
              <a:t>microflora</a:t>
            </a:r>
            <a:r>
              <a:rPr lang="en-IE" i="1" dirty="0"/>
              <a:t> for variable but relatively long periods.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4361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"/>
    </mc:Choice>
    <mc:Fallback>
      <p:transition spd="slow" advTm="1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212976"/>
            <a:ext cx="7315200" cy="715963"/>
          </a:xfrm>
        </p:spPr>
        <p:txBody>
          <a:bodyPr/>
          <a:lstStyle/>
          <a:p>
            <a:r>
              <a:rPr lang="en-IE" b="1" dirty="0" smtClean="0">
                <a:solidFill>
                  <a:srgbClr val="FF0000"/>
                </a:solidFill>
              </a:rPr>
              <a:t>Clinical significance of SPT</a:t>
            </a:r>
            <a:endParaRPr lang="en-IE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41959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5"/>
    </mc:Choice>
    <mc:Fallback>
      <p:transition spd="slow" advTm="64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332656"/>
            <a:ext cx="7315200" cy="715963"/>
          </a:xfrm>
        </p:spPr>
        <p:txBody>
          <a:bodyPr/>
          <a:lstStyle/>
          <a:p>
            <a:r>
              <a:rPr lang="en-IE" dirty="0" smtClean="0">
                <a:solidFill>
                  <a:srgbClr val="FF0000"/>
                </a:solidFill>
              </a:rPr>
              <a:t>Significance of SPT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n-IE" sz="2800" dirty="0" smtClean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IE" sz="2800" dirty="0" smtClean="0">
                <a:solidFill>
                  <a:srgbClr val="000000"/>
                </a:solidFill>
              </a:rPr>
              <a:t>3 studies:</a:t>
            </a:r>
          </a:p>
          <a:p>
            <a:pPr marL="0" indent="0">
              <a:buNone/>
            </a:pPr>
            <a:endParaRPr lang="en-IE" sz="2800" dirty="0" smtClean="0">
              <a:solidFill>
                <a:srgbClr val="000000"/>
              </a:solidFill>
            </a:endParaRPr>
          </a:p>
          <a:p>
            <a:r>
              <a:rPr lang="en-IE" sz="2000" dirty="0" err="1" smtClean="0">
                <a:solidFill>
                  <a:srgbClr val="000000"/>
                </a:solidFill>
              </a:rPr>
              <a:t>Hirshfield</a:t>
            </a:r>
            <a:r>
              <a:rPr lang="en-IE" sz="2000" dirty="0" smtClean="0">
                <a:solidFill>
                  <a:srgbClr val="000000"/>
                </a:solidFill>
              </a:rPr>
              <a:t> &amp; Wasserman 1978</a:t>
            </a:r>
          </a:p>
          <a:p>
            <a:r>
              <a:rPr lang="en-IE" sz="2000" dirty="0" err="1" smtClean="0">
                <a:solidFill>
                  <a:srgbClr val="000000"/>
                </a:solidFill>
              </a:rPr>
              <a:t>Mcfall</a:t>
            </a:r>
            <a:r>
              <a:rPr lang="en-IE" sz="2000" dirty="0" smtClean="0">
                <a:solidFill>
                  <a:srgbClr val="000000"/>
                </a:solidFill>
              </a:rPr>
              <a:t> et al. 1982</a:t>
            </a:r>
          </a:p>
          <a:p>
            <a:r>
              <a:rPr lang="en-IE" sz="2000" dirty="0" err="1" smtClean="0">
                <a:solidFill>
                  <a:srgbClr val="000000"/>
                </a:solidFill>
              </a:rPr>
              <a:t>Axelson</a:t>
            </a:r>
            <a:r>
              <a:rPr lang="en-IE" sz="2000" dirty="0" smtClean="0">
                <a:solidFill>
                  <a:srgbClr val="000000"/>
                </a:solidFill>
              </a:rPr>
              <a:t> &amp; </a:t>
            </a:r>
            <a:r>
              <a:rPr lang="en-IE" sz="2000" dirty="0" err="1" smtClean="0">
                <a:solidFill>
                  <a:srgbClr val="000000"/>
                </a:solidFill>
              </a:rPr>
              <a:t>Lindhe</a:t>
            </a:r>
            <a:r>
              <a:rPr lang="en-IE" sz="2000" dirty="0" smtClean="0">
                <a:solidFill>
                  <a:srgbClr val="000000"/>
                </a:solidFill>
              </a:rPr>
              <a:t> 1981</a:t>
            </a:r>
            <a:endParaRPr lang="en-IE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69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7"/>
    </mc:Choice>
    <mc:Fallback>
      <p:transition spd="slow" advTm="777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404664"/>
            <a:ext cx="7315200" cy="715963"/>
          </a:xfrm>
        </p:spPr>
        <p:txBody>
          <a:bodyPr/>
          <a:lstStyle/>
          <a:p>
            <a:r>
              <a:rPr lang="en-GB" dirty="0" err="1">
                <a:solidFill>
                  <a:srgbClr val="FF0000"/>
                </a:solidFill>
              </a:rPr>
              <a:t>Hirschfeld</a:t>
            </a:r>
            <a:r>
              <a:rPr lang="en-GB" dirty="0">
                <a:solidFill>
                  <a:srgbClr val="FF0000"/>
                </a:solidFill>
              </a:rPr>
              <a:t> &amp; Wasserman (1978)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600 patient</a:t>
            </a:r>
          </a:p>
          <a:p>
            <a:r>
              <a:rPr lang="en-IE" dirty="0" smtClean="0"/>
              <a:t>Private practice</a:t>
            </a:r>
          </a:p>
          <a:p>
            <a:r>
              <a:rPr lang="en-IE" dirty="0" smtClean="0"/>
              <a:t>Mean maintenance period = over 22 years</a:t>
            </a:r>
          </a:p>
          <a:p>
            <a:r>
              <a:rPr lang="en-IE" dirty="0">
                <a:solidFill>
                  <a:srgbClr val="FF0000"/>
                </a:solidFill>
              </a:rPr>
              <a:t>83%</a:t>
            </a:r>
            <a:r>
              <a:rPr lang="en-IE" dirty="0"/>
              <a:t> of well maintained patients lost fewer than 4 teeth</a:t>
            </a:r>
          </a:p>
          <a:p>
            <a:r>
              <a:rPr lang="en-IE" dirty="0">
                <a:solidFill>
                  <a:srgbClr val="FF0000"/>
                </a:solidFill>
              </a:rPr>
              <a:t>4%</a:t>
            </a:r>
            <a:r>
              <a:rPr lang="en-IE" dirty="0"/>
              <a:t> of patients lost 10 or more teeth</a:t>
            </a:r>
            <a:endParaRPr lang="en-US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06328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2"/>
    </mc:Choice>
    <mc:Fallback>
      <p:transition spd="slow" advTm="78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9589" y="0"/>
            <a:ext cx="6768752" cy="1390058"/>
          </a:xfrm>
        </p:spPr>
        <p:txBody>
          <a:bodyPr/>
          <a:lstStyle/>
          <a:p>
            <a:pPr algn="ctr"/>
            <a:r>
              <a:rPr lang="en-IE" sz="3600" dirty="0"/>
              <a:t>Correct sequence of periodontal treatment phases.  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50688"/>
            <a:ext cx="4622811" cy="508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852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9"/>
    </mc:Choice>
    <mc:Fallback>
      <p:transition spd="slow" advTm="169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7315200" cy="715963"/>
          </a:xfrm>
        </p:spPr>
        <p:txBody>
          <a:bodyPr/>
          <a:lstStyle/>
          <a:p>
            <a:r>
              <a:rPr lang="en-GB" dirty="0" err="1">
                <a:solidFill>
                  <a:srgbClr val="FF0000"/>
                </a:solidFill>
              </a:rPr>
              <a:t>Axelsson</a:t>
            </a:r>
            <a:r>
              <a:rPr lang="en-GB" dirty="0">
                <a:solidFill>
                  <a:srgbClr val="FF0000"/>
                </a:solidFill>
              </a:rPr>
              <a:t> and </a:t>
            </a:r>
            <a:r>
              <a:rPr lang="en-GB" dirty="0" err="1" smtClean="0">
                <a:solidFill>
                  <a:srgbClr val="FF0000"/>
                </a:solidFill>
              </a:rPr>
              <a:t>Lindhe</a:t>
            </a:r>
            <a:r>
              <a:rPr lang="en-GB" dirty="0" smtClean="0">
                <a:solidFill>
                  <a:srgbClr val="FF0000"/>
                </a:solidFill>
              </a:rPr>
              <a:t> (1981b)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800" dirty="0" smtClean="0"/>
              <a:t>Clinical trial</a:t>
            </a:r>
          </a:p>
          <a:p>
            <a:r>
              <a:rPr lang="en-IE" sz="2800" dirty="0" smtClean="0"/>
              <a:t>90 patients</a:t>
            </a:r>
          </a:p>
          <a:p>
            <a:pPr>
              <a:lnSpc>
                <a:spcPct val="90000"/>
              </a:lnSpc>
            </a:pPr>
            <a:r>
              <a:rPr lang="en-IE" sz="2800" dirty="0">
                <a:solidFill>
                  <a:srgbClr val="FF0000"/>
                </a:solidFill>
              </a:rPr>
              <a:t>Effect of absence of SPT over 6 </a:t>
            </a:r>
            <a:r>
              <a:rPr lang="en-IE" sz="2800" dirty="0" smtClean="0">
                <a:solidFill>
                  <a:srgbClr val="FF0000"/>
                </a:solidFill>
              </a:rPr>
              <a:t>years</a:t>
            </a:r>
            <a:r>
              <a:rPr lang="en-IE" sz="2800" dirty="0" smtClean="0"/>
              <a:t>.</a:t>
            </a:r>
            <a:r>
              <a:rPr lang="en-GB" sz="2800" dirty="0"/>
              <a:t> </a:t>
            </a:r>
            <a:endParaRPr lang="en-GB" sz="28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Initial </a:t>
            </a:r>
            <a:r>
              <a:rPr lang="en-GB" sz="2800" dirty="0"/>
              <a:t>examination followed by OHI, S+RD and 4 quadrant surgical treatment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For two months after surgery all patients received fortnightly S+P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Re-examined for baseline </a:t>
            </a:r>
            <a:r>
              <a:rPr lang="en-GB" sz="2800" dirty="0" smtClean="0"/>
              <a:t>data.</a:t>
            </a:r>
          </a:p>
          <a:p>
            <a:pPr>
              <a:lnSpc>
                <a:spcPct val="90000"/>
              </a:lnSpc>
            </a:pPr>
            <a:endParaRPr lang="en-GB" sz="2800" dirty="0"/>
          </a:p>
          <a:p>
            <a:endParaRPr lang="en-IE" sz="2800" dirty="0" smtClean="0"/>
          </a:p>
          <a:p>
            <a:pPr marL="0" indent="0">
              <a:buNone/>
            </a:pPr>
            <a:r>
              <a:rPr lang="en-IE" sz="2800" dirty="0" smtClean="0"/>
              <a:t>                      </a:t>
            </a:r>
            <a:endParaRPr lang="en-IE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9991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51"/>
    </mc:Choice>
    <mc:Fallback>
      <p:transition spd="slow" advTm="16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260648"/>
            <a:ext cx="7315200" cy="715963"/>
          </a:xfrm>
        </p:spPr>
        <p:txBody>
          <a:bodyPr/>
          <a:lstStyle/>
          <a:p>
            <a:r>
              <a:rPr lang="en-GB" dirty="0" err="1"/>
              <a:t>Axelsson</a:t>
            </a:r>
            <a:r>
              <a:rPr lang="en-GB" dirty="0"/>
              <a:t> and </a:t>
            </a:r>
            <a:r>
              <a:rPr lang="en-GB" dirty="0" err="1"/>
              <a:t>Lindhe</a:t>
            </a:r>
            <a:r>
              <a:rPr lang="en-GB" dirty="0"/>
              <a:t> (1981b)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988840"/>
            <a:ext cx="7315200" cy="42672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IE" dirty="0" smtClean="0"/>
              <a:t>                   90 patients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r>
              <a:rPr lang="en-IE" dirty="0" smtClean="0"/>
              <a:t>        1/3                              2/3</a:t>
            </a:r>
          </a:p>
          <a:p>
            <a:pPr marL="0" indent="0">
              <a:buNone/>
            </a:pPr>
            <a:r>
              <a:rPr lang="en-IE" sz="2400" dirty="0" smtClean="0"/>
              <a:t>       </a:t>
            </a:r>
            <a:r>
              <a:rPr lang="en-IE" sz="2400" b="1" dirty="0" smtClean="0"/>
              <a:t>Discharged to GDP                 Maintenance</a:t>
            </a:r>
          </a:p>
          <a:p>
            <a:pPr marL="0" indent="0">
              <a:buNone/>
            </a:pPr>
            <a:r>
              <a:rPr lang="en-IE" sz="2400" b="1" dirty="0"/>
              <a:t> </a:t>
            </a:r>
            <a:r>
              <a:rPr lang="en-IE" sz="2400" b="1" dirty="0" smtClean="0"/>
              <a:t>        (Non –Recall Group)              (Recall Group)</a:t>
            </a:r>
            <a:endParaRPr lang="en-IE" sz="2400" b="1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3131840" y="2780928"/>
            <a:ext cx="936104" cy="136815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 bwMode="auto">
          <a:xfrm>
            <a:off x="5148064" y="2780928"/>
            <a:ext cx="1152128" cy="136815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48614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1"/>
    </mc:Choice>
    <mc:Fallback>
      <p:transition spd="slow" advTm="1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Plaque</a:t>
            </a:r>
          </a:p>
        </p:txBody>
      </p:sp>
      <p:graphicFrame>
        <p:nvGraphicFramePr>
          <p:cNvPr id="3379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30828"/>
              </p:ext>
            </p:extLst>
          </p:nvPr>
        </p:nvGraphicFramePr>
        <p:xfrm>
          <a:off x="683568" y="2492896"/>
          <a:ext cx="7583487" cy="420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r:id="rId3" imgW="7582797" imgH="4205892" progId="Excel.Chart.8">
                  <p:embed/>
                </p:oleObj>
              </mc:Choice>
              <mc:Fallback>
                <p:oleObj r:id="rId3" imgW="7582797" imgH="420589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492896"/>
                        <a:ext cx="7583487" cy="420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1268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7"/>
    </mc:Choice>
    <mc:Fallback>
      <p:transition spd="slow" advTm="197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483768" y="1700808"/>
            <a:ext cx="7315200" cy="715963"/>
          </a:xfrm>
        </p:spPr>
        <p:txBody>
          <a:bodyPr/>
          <a:lstStyle/>
          <a:p>
            <a:r>
              <a:rPr lang="en-US" dirty="0" smtClean="0"/>
              <a:t>Probing Depth</a:t>
            </a:r>
          </a:p>
        </p:txBody>
      </p:sp>
      <p:graphicFrame>
        <p:nvGraphicFramePr>
          <p:cNvPr id="3481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370939"/>
              </p:ext>
            </p:extLst>
          </p:nvPr>
        </p:nvGraphicFramePr>
        <p:xfrm>
          <a:off x="899592" y="2492896"/>
          <a:ext cx="7583487" cy="420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r:id="rId3" imgW="7582797" imgH="4205892" progId="Excel.Chart.8">
                  <p:embed/>
                </p:oleObj>
              </mc:Choice>
              <mc:Fallback>
                <p:oleObj r:id="rId3" imgW="7582797" imgH="420589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492896"/>
                        <a:ext cx="7583487" cy="420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2123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"/>
    </mc:Choice>
    <mc:Fallback>
      <p:transition spd="slow" advTm="142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BoP</a:t>
            </a:r>
            <a:endParaRPr lang="en-US" dirty="0" smtClean="0"/>
          </a:p>
        </p:txBody>
      </p:sp>
      <p:graphicFrame>
        <p:nvGraphicFramePr>
          <p:cNvPr id="3584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951317"/>
              </p:ext>
            </p:extLst>
          </p:nvPr>
        </p:nvGraphicFramePr>
        <p:xfrm>
          <a:off x="755576" y="2420888"/>
          <a:ext cx="7583487" cy="420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r:id="rId3" imgW="7582797" imgH="4205892" progId="Excel.Chart.8">
                  <p:embed/>
                </p:oleObj>
              </mc:Choice>
              <mc:Fallback>
                <p:oleObj r:id="rId3" imgW="7582797" imgH="420589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420888"/>
                        <a:ext cx="7583487" cy="420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532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4"/>
    </mc:Choice>
    <mc:Fallback>
      <p:transition spd="slow" advTm="1014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Attachment Level</a:t>
            </a:r>
            <a:endParaRPr lang="en-US" dirty="0" smtClean="0"/>
          </a:p>
        </p:txBody>
      </p:sp>
      <p:graphicFrame>
        <p:nvGraphicFramePr>
          <p:cNvPr id="3686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223771"/>
              </p:ext>
            </p:extLst>
          </p:nvPr>
        </p:nvGraphicFramePr>
        <p:xfrm>
          <a:off x="683568" y="2645411"/>
          <a:ext cx="7583487" cy="420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r:id="rId3" imgW="7582797" imgH="4205892" progId="Excel.Chart.8">
                  <p:embed/>
                </p:oleObj>
              </mc:Choice>
              <mc:Fallback>
                <p:oleObj r:id="rId3" imgW="7582797" imgH="420589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645411"/>
                        <a:ext cx="7583487" cy="420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9398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7"/>
    </mc:Choice>
    <mc:Fallback>
      <p:transition spd="slow" advTm="1617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7315200" cy="715963"/>
          </a:xfrm>
        </p:spPr>
        <p:txBody>
          <a:bodyPr/>
          <a:lstStyle/>
          <a:p>
            <a:r>
              <a:rPr lang="en-IE" dirty="0" smtClean="0"/>
              <a:t>Annual rate of tooth loss after SPT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785961"/>
              </p:ext>
            </p:extLst>
          </p:nvPr>
        </p:nvGraphicFramePr>
        <p:xfrm>
          <a:off x="899592" y="2492896"/>
          <a:ext cx="7315200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Authors /  year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Mean</a:t>
                      </a:r>
                      <a:r>
                        <a:rPr lang="en-IE" baseline="0" dirty="0" smtClean="0"/>
                        <a:t> a</a:t>
                      </a:r>
                      <a:r>
                        <a:rPr lang="en-IE" dirty="0" smtClean="0"/>
                        <a:t>nnual rate of tooth loss</a:t>
                      </a:r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Treatment/SPT provided?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err="1" smtClean="0"/>
                        <a:t>Loe</a:t>
                      </a:r>
                      <a:r>
                        <a:rPr lang="en-IE" dirty="0" smtClean="0"/>
                        <a:t> </a:t>
                      </a:r>
                      <a:r>
                        <a:rPr lang="en-IE" i="1" dirty="0" smtClean="0"/>
                        <a:t>et al. </a:t>
                      </a:r>
                      <a:r>
                        <a:rPr lang="en-IE" dirty="0" smtClean="0"/>
                        <a:t>1986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0.1</a:t>
                      </a:r>
                      <a:r>
                        <a:rPr lang="en-IE" baseline="0" dirty="0" smtClean="0"/>
                        <a:t> - 0.3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Untreated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Becker </a:t>
                      </a:r>
                      <a:r>
                        <a:rPr lang="en-IE" i="1" dirty="0" smtClean="0"/>
                        <a:t>et al</a:t>
                      </a:r>
                      <a:r>
                        <a:rPr lang="en-IE" dirty="0" smtClean="0"/>
                        <a:t>.</a:t>
                      </a:r>
                      <a:r>
                        <a:rPr lang="en-IE" baseline="0" dirty="0" smtClean="0"/>
                        <a:t> 1979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 0.61</a:t>
                      </a:r>
                    </a:p>
                    <a:p>
                      <a:pPr algn="ctr"/>
                      <a:r>
                        <a:rPr lang="en-IE" dirty="0" smtClean="0"/>
                        <a:t>0.11</a:t>
                      </a:r>
                    </a:p>
                    <a:p>
                      <a:pPr algn="ctr"/>
                      <a:r>
                        <a:rPr lang="en-IE" dirty="0" smtClean="0"/>
                        <a:t>&lt;0.1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Untreated</a:t>
                      </a:r>
                    </a:p>
                    <a:p>
                      <a:pPr algn="ctr"/>
                      <a:r>
                        <a:rPr lang="en-IE" dirty="0" smtClean="0"/>
                        <a:t>Treated</a:t>
                      </a:r>
                    </a:p>
                    <a:p>
                      <a:pPr algn="ctr"/>
                      <a:r>
                        <a:rPr lang="en-IE" dirty="0" smtClean="0"/>
                        <a:t>Treated/SPT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Hirschfeld</a:t>
                      </a:r>
                      <a:r>
                        <a:rPr lang="en-I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 Wasserman 1978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0.03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Treated/SPT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Wilson </a:t>
                      </a:r>
                      <a:r>
                        <a:rPr lang="en-IE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 al</a:t>
                      </a:r>
                      <a:r>
                        <a:rPr lang="en-I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I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1987,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0.06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Treated/SPT</a:t>
                      </a:r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597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725"/>
    </mc:Choice>
    <mc:Fallback>
      <p:transition spd="slow" advTm="73725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Conclusion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Longitudinal studies showed that the outcome of successful periodontal treatment can be </a:t>
            </a:r>
            <a:r>
              <a:rPr lang="en-IE" dirty="0">
                <a:solidFill>
                  <a:srgbClr val="000000"/>
                </a:solidFill>
              </a:rPr>
              <a:t>maintained for years, </a:t>
            </a:r>
            <a:r>
              <a:rPr lang="en-IE" dirty="0"/>
              <a:t>which subsequently </a:t>
            </a:r>
            <a:r>
              <a:rPr lang="en-IE" dirty="0">
                <a:solidFill>
                  <a:srgbClr val="000000"/>
                </a:solidFill>
              </a:rPr>
              <a:t>reduces the incidence of tooth loss.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78194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909"/>
    </mc:Choice>
    <mc:Fallback>
      <p:transition spd="slow" advTm="85909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SPT/PMT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000" dirty="0" smtClean="0"/>
              <a:t>Support </a:t>
            </a:r>
            <a:r>
              <a:rPr lang="en-IE" sz="2000" dirty="0"/>
              <a:t>the patient’s own efforts </a:t>
            </a:r>
            <a:r>
              <a:rPr lang="en-IE" sz="2000" dirty="0" smtClean="0"/>
              <a:t>to control </a:t>
            </a:r>
            <a:r>
              <a:rPr lang="en-IE" sz="2000" dirty="0"/>
              <a:t>periodontal infections and to avoid reinfection</a:t>
            </a:r>
            <a:r>
              <a:rPr lang="en-IE" sz="2000" dirty="0" smtClean="0"/>
              <a:t>.</a:t>
            </a:r>
          </a:p>
          <a:p>
            <a:pPr marL="0" indent="0">
              <a:buNone/>
            </a:pPr>
            <a:endParaRPr lang="en-IE" sz="2000" dirty="0"/>
          </a:p>
          <a:p>
            <a:r>
              <a:rPr lang="en-IE" sz="2000" dirty="0"/>
              <a:t>Regular </a:t>
            </a:r>
            <a:r>
              <a:rPr lang="en-IE" sz="2000" dirty="0" smtClean="0"/>
              <a:t>visits serve </a:t>
            </a:r>
            <a:r>
              <a:rPr lang="en-IE" sz="2000" dirty="0"/>
              <a:t>as </a:t>
            </a:r>
            <a:r>
              <a:rPr lang="en-IE" sz="2000" dirty="0" smtClean="0"/>
              <a:t>a positive </a:t>
            </a:r>
            <a:r>
              <a:rPr lang="en-IE" sz="2000" dirty="0"/>
              <a:t>feedback mechanism between the </a:t>
            </a:r>
            <a:r>
              <a:rPr lang="en-IE" sz="2000" dirty="0" smtClean="0"/>
              <a:t>patient and </a:t>
            </a:r>
            <a:r>
              <a:rPr lang="en-IE" sz="2000" dirty="0"/>
              <a:t>the therapist with the purpose of ensuring </a:t>
            </a:r>
            <a:r>
              <a:rPr lang="en-IE" sz="2000" dirty="0" smtClean="0"/>
              <a:t>that patients </a:t>
            </a:r>
            <a:r>
              <a:rPr lang="en-IE" sz="2000" dirty="0"/>
              <a:t>have the opportunity to maintain their </a:t>
            </a:r>
            <a:r>
              <a:rPr lang="en-IE" sz="2000" dirty="0" smtClean="0"/>
              <a:t>dentitions in </a:t>
            </a:r>
            <a:r>
              <a:rPr lang="en-IE" sz="2000" dirty="0"/>
              <a:t>a healthy status for the longest possible time</a:t>
            </a:r>
            <a:r>
              <a:rPr lang="en-IE" sz="2000" dirty="0" smtClean="0"/>
              <a:t>.</a:t>
            </a:r>
          </a:p>
          <a:p>
            <a:endParaRPr lang="en-IE" sz="2000" dirty="0"/>
          </a:p>
          <a:p>
            <a:r>
              <a:rPr lang="en-IE" sz="2000" dirty="0" smtClean="0"/>
              <a:t>Continuous diagnostic monitoring </a:t>
            </a:r>
            <a:r>
              <a:rPr lang="en-IE" sz="2000" dirty="0"/>
              <a:t>of the patient in order to intercept </a:t>
            </a:r>
            <a:r>
              <a:rPr lang="en-IE" sz="2000" dirty="0" smtClean="0"/>
              <a:t>with adequate </a:t>
            </a:r>
            <a:r>
              <a:rPr lang="en-IE" sz="2000" dirty="0"/>
              <a:t>therapy and to optimize the </a:t>
            </a:r>
            <a:r>
              <a:rPr lang="en-IE" sz="2000" dirty="0" smtClean="0"/>
              <a:t>therapeutic interventions </a:t>
            </a:r>
            <a:r>
              <a:rPr lang="en-IE" sz="2000" dirty="0"/>
              <a:t>tailored to the patient’s needs</a:t>
            </a:r>
          </a:p>
          <a:p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1214230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15"/>
    </mc:Choice>
    <mc:Fallback>
      <p:transition spd="slow" advTm="3015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6"/>
          <p:cNvSpPr>
            <a:spLocks noGrp="1"/>
          </p:cNvSpPr>
          <p:nvPr>
            <p:ph type="title"/>
          </p:nvPr>
        </p:nvSpPr>
        <p:spPr>
          <a:xfrm>
            <a:off x="2555776" y="476672"/>
            <a:ext cx="7315200" cy="715963"/>
          </a:xfrm>
        </p:spPr>
        <p:txBody>
          <a:bodyPr/>
          <a:lstStyle/>
          <a:p>
            <a:pPr algn="ctr"/>
            <a:r>
              <a:rPr lang="en-US" dirty="0" smtClean="0"/>
              <a:t>SPT in daily practice</a:t>
            </a:r>
          </a:p>
        </p:txBody>
      </p:sp>
      <p:sp>
        <p:nvSpPr>
          <p:cNvPr id="54275" name="Content Placeholder 7"/>
          <p:cNvSpPr>
            <a:spLocks noGrp="1"/>
          </p:cNvSpPr>
          <p:nvPr>
            <p:ph idx="1"/>
          </p:nvPr>
        </p:nvSpPr>
        <p:spPr>
          <a:xfrm>
            <a:off x="755576" y="3140968"/>
            <a:ext cx="7583487" cy="1620838"/>
          </a:xfrm>
        </p:spPr>
        <p:txBody>
          <a:bodyPr/>
          <a:lstStyle/>
          <a:p>
            <a:r>
              <a:rPr lang="en-GB" b="1" dirty="0" smtClean="0"/>
              <a:t>What does it involve?</a:t>
            </a:r>
          </a:p>
          <a:p>
            <a:r>
              <a:rPr lang="en-GB" b="1" dirty="0" smtClean="0"/>
              <a:t>When </a:t>
            </a:r>
            <a:r>
              <a:rPr lang="en-GB" b="1" dirty="0" smtClean="0"/>
              <a:t>does it start</a:t>
            </a:r>
            <a:r>
              <a:rPr lang="en-GB" b="1" dirty="0" smtClean="0"/>
              <a:t>?</a:t>
            </a:r>
            <a:endParaRPr lang="en-GB" b="1" dirty="0" smtClean="0"/>
          </a:p>
          <a:p>
            <a:r>
              <a:rPr lang="en-GB" b="1" dirty="0" smtClean="0"/>
              <a:t>Who performs it?</a:t>
            </a:r>
          </a:p>
          <a:p>
            <a:r>
              <a:rPr lang="en-GB" b="1" dirty="0" smtClean="0"/>
              <a:t>How frequently?</a:t>
            </a:r>
            <a:endParaRPr lang="en-US" b="1" dirty="0" smtClean="0"/>
          </a:p>
        </p:txBody>
      </p:sp>
      <p:pic>
        <p:nvPicPr>
          <p:cNvPr id="6146" name="Picture 2" descr="https://www.oapublishinglondon.com/images/html_figures/AOMFS21-g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23025"/>
            <a:ext cx="4137695" cy="295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7367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648"/>
    </mc:Choice>
    <mc:Fallback>
      <p:transition spd="slow" advTm="38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7626424" cy="975395"/>
          </a:xfrm>
        </p:spPr>
        <p:txBody>
          <a:bodyPr/>
          <a:lstStyle/>
          <a:p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>What we know: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000" dirty="0"/>
              <a:t>The primary objective of periodontal treatment is to </a:t>
            </a:r>
            <a:r>
              <a:rPr lang="en-IE" sz="2000" u="sng" dirty="0" smtClean="0"/>
              <a:t>eliminate existing </a:t>
            </a:r>
            <a:r>
              <a:rPr lang="en-IE" sz="2000" u="sng" dirty="0"/>
              <a:t>disease </a:t>
            </a:r>
            <a:r>
              <a:rPr lang="en-IE" sz="2000" dirty="0"/>
              <a:t>and to </a:t>
            </a:r>
            <a:r>
              <a:rPr lang="en-IE" sz="2000" u="sng" dirty="0"/>
              <a:t>prevent future disease progression</a:t>
            </a:r>
            <a:r>
              <a:rPr lang="en-IE" sz="2000" u="sng" dirty="0" smtClean="0"/>
              <a:t>.</a:t>
            </a:r>
          </a:p>
          <a:p>
            <a:pPr marL="0" indent="0">
              <a:buNone/>
            </a:pPr>
            <a:endParaRPr lang="en-IE" sz="2000" dirty="0" smtClean="0"/>
          </a:p>
          <a:p>
            <a:r>
              <a:rPr lang="en-IE" sz="2000" dirty="0" smtClean="0">
                <a:solidFill>
                  <a:srgbClr val="FF0000"/>
                </a:solidFill>
              </a:rPr>
              <a:t>Pockets &lt;5mm </a:t>
            </a:r>
            <a:r>
              <a:rPr lang="en-IE" sz="2000" dirty="0" smtClean="0"/>
              <a:t>with </a:t>
            </a:r>
            <a:r>
              <a:rPr lang="en-IE" sz="2000" dirty="0" smtClean="0">
                <a:solidFill>
                  <a:srgbClr val="FF0000"/>
                </a:solidFill>
              </a:rPr>
              <a:t>no bleeding </a:t>
            </a:r>
            <a:r>
              <a:rPr lang="en-IE" sz="2000" dirty="0" smtClean="0"/>
              <a:t>are </a:t>
            </a:r>
            <a:r>
              <a:rPr lang="en-IE" sz="2000" u="sng" dirty="0" smtClean="0"/>
              <a:t>less likely </a:t>
            </a:r>
            <a:r>
              <a:rPr lang="en-IE" sz="2000" dirty="0" smtClean="0"/>
              <a:t>to show future disease progression and is considered a satisfactory outcome to periodontal treatment</a:t>
            </a:r>
            <a:r>
              <a:rPr lang="en-IE" sz="2200" dirty="0" smtClean="0"/>
              <a:t>.</a:t>
            </a:r>
          </a:p>
          <a:p>
            <a:pPr marL="0" indent="0">
              <a:buNone/>
            </a:pPr>
            <a:endParaRPr lang="en-IE" sz="2200" dirty="0" smtClean="0"/>
          </a:p>
          <a:p>
            <a:r>
              <a:rPr lang="en-IE" sz="2000" dirty="0"/>
              <a:t>Following completion of initial nonsurgical </a:t>
            </a:r>
            <a:r>
              <a:rPr lang="en-IE" sz="2000" dirty="0" smtClean="0"/>
              <a:t>therapy the </a:t>
            </a:r>
            <a:r>
              <a:rPr lang="en-IE" sz="2000" dirty="0" smtClean="0">
                <a:solidFill>
                  <a:srgbClr val="FF0000"/>
                </a:solidFill>
              </a:rPr>
              <a:t>re-evaluation </a:t>
            </a:r>
            <a:r>
              <a:rPr lang="en-IE" sz="2000" dirty="0">
                <a:solidFill>
                  <a:srgbClr val="FF0000"/>
                </a:solidFill>
              </a:rPr>
              <a:t>appointment </a:t>
            </a:r>
            <a:r>
              <a:rPr lang="en-IE" sz="2000" dirty="0" smtClean="0"/>
              <a:t>is crucial </a:t>
            </a:r>
            <a:r>
              <a:rPr lang="en-IE" sz="2000" dirty="0"/>
              <a:t>to </a:t>
            </a:r>
            <a:r>
              <a:rPr lang="en-IE" sz="2000" dirty="0" smtClean="0"/>
              <a:t>determine the </a:t>
            </a:r>
            <a:r>
              <a:rPr lang="en-IE" sz="2000" u="sng" dirty="0"/>
              <a:t>response to the treatment </a:t>
            </a:r>
            <a:r>
              <a:rPr lang="en-IE" sz="2000" dirty="0"/>
              <a:t>that has been carried out, </a:t>
            </a:r>
            <a:r>
              <a:rPr lang="en-IE" sz="2000" dirty="0" smtClean="0"/>
              <a:t>at both </a:t>
            </a:r>
            <a:r>
              <a:rPr lang="en-IE" sz="2000" dirty="0"/>
              <a:t>the tooth level and the patient level, and to decide </a:t>
            </a:r>
            <a:r>
              <a:rPr lang="en-IE" sz="2000" dirty="0" smtClean="0"/>
              <a:t>on </a:t>
            </a:r>
            <a:r>
              <a:rPr lang="en-IE" sz="2000" u="sng" dirty="0" smtClean="0"/>
              <a:t>any </a:t>
            </a:r>
            <a:r>
              <a:rPr lang="en-IE" sz="2000" u="sng" dirty="0"/>
              <a:t>further treatment </a:t>
            </a:r>
            <a:r>
              <a:rPr lang="en-IE" sz="2000" dirty="0"/>
              <a:t>that will be required.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917381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"/>
    </mc:Choice>
    <mc:Fallback>
      <p:transition spd="slow" advTm="11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476672"/>
            <a:ext cx="7315200" cy="71596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Maintenance visit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4597958"/>
              </p:ext>
            </p:extLst>
          </p:nvPr>
        </p:nvGraphicFramePr>
        <p:xfrm>
          <a:off x="539552" y="2011362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059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127"/>
    </mc:Choice>
    <mc:Fallback>
      <p:transition spd="slow" advTm="45127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260648"/>
            <a:ext cx="7315200" cy="715963"/>
          </a:xfrm>
        </p:spPr>
        <p:txBody>
          <a:bodyPr/>
          <a:lstStyle/>
          <a:p>
            <a:r>
              <a:rPr lang="en-IE" dirty="0">
                <a:solidFill>
                  <a:srgbClr val="FF0000"/>
                </a:solidFill>
              </a:rPr>
              <a:t>Maintenance recall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060848"/>
            <a:ext cx="7315200" cy="4267200"/>
          </a:xfrm>
        </p:spPr>
        <p:txBody>
          <a:bodyPr/>
          <a:lstStyle/>
          <a:p>
            <a:r>
              <a:rPr lang="en-IE" dirty="0" smtClean="0"/>
              <a:t>Lasts around </a:t>
            </a:r>
            <a:r>
              <a:rPr lang="en-IE" u="sng" dirty="0" smtClean="0"/>
              <a:t>One hour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>
                <a:solidFill>
                  <a:schemeClr val="tx1"/>
                </a:solidFill>
              </a:rPr>
              <a:t>Part I: </a:t>
            </a:r>
            <a:r>
              <a:rPr lang="en-IE" dirty="0" smtClean="0">
                <a:solidFill>
                  <a:srgbClr val="FF0000"/>
                </a:solidFill>
              </a:rPr>
              <a:t>Examination</a:t>
            </a:r>
          </a:p>
          <a:p>
            <a:endParaRPr lang="en-IE" dirty="0">
              <a:solidFill>
                <a:srgbClr val="FF0000"/>
              </a:solidFill>
            </a:endParaRPr>
          </a:p>
          <a:p>
            <a:r>
              <a:rPr lang="en-IE" dirty="0" smtClean="0">
                <a:solidFill>
                  <a:schemeClr val="tx1"/>
                </a:solidFill>
              </a:rPr>
              <a:t>Part II: </a:t>
            </a:r>
            <a:r>
              <a:rPr lang="en-IE" dirty="0" smtClean="0">
                <a:solidFill>
                  <a:srgbClr val="FF0000"/>
                </a:solidFill>
              </a:rPr>
              <a:t>Treatment</a:t>
            </a:r>
          </a:p>
          <a:p>
            <a:endParaRPr lang="en-IE" dirty="0">
              <a:solidFill>
                <a:srgbClr val="FF0000"/>
              </a:solidFill>
            </a:endParaRPr>
          </a:p>
          <a:p>
            <a:r>
              <a:rPr lang="en-IE" dirty="0" smtClean="0">
                <a:solidFill>
                  <a:schemeClr val="tx1"/>
                </a:solidFill>
              </a:rPr>
              <a:t>Part III: </a:t>
            </a:r>
            <a:r>
              <a:rPr lang="en-IE" dirty="0" smtClean="0">
                <a:solidFill>
                  <a:srgbClr val="FF0000"/>
                </a:solidFill>
              </a:rPr>
              <a:t>Discussion, reporting, schedule…</a:t>
            </a:r>
            <a:endParaRPr lang="en-IE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5388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01"/>
    </mc:Choice>
    <mc:Fallback>
      <p:transition spd="slow" advTm="11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590800"/>
            <a:ext cx="7315200" cy="4267200"/>
          </a:xfrm>
        </p:spPr>
        <p:txBody>
          <a:bodyPr/>
          <a:lstStyle/>
          <a:p>
            <a:r>
              <a:rPr lang="en-IE" dirty="0">
                <a:solidFill>
                  <a:srgbClr val="FF0000"/>
                </a:solidFill>
              </a:rPr>
              <a:t>Part I: </a:t>
            </a:r>
            <a:r>
              <a:rPr lang="en-IE" dirty="0" smtClean="0">
                <a:solidFill>
                  <a:srgbClr val="FF0000"/>
                </a:solidFill>
              </a:rPr>
              <a:t>Examination </a:t>
            </a:r>
            <a:r>
              <a:rPr lang="en-IE" dirty="0" smtClean="0"/>
              <a:t>(~14 min)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sz="2400" dirty="0" smtClean="0"/>
              <a:t>Patient greeting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sz="2400" dirty="0" smtClean="0"/>
              <a:t>Oral pathologic examination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sz="2400" dirty="0" smtClean="0"/>
              <a:t>Oral Hygiene status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sz="2400" dirty="0" smtClean="0"/>
              <a:t>Pocket depth changes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sz="2400" dirty="0" smtClean="0"/>
              <a:t>mobility/furcation changes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sz="2400" dirty="0" smtClean="0"/>
              <a:t>Occlusal changes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sz="2400" dirty="0" smtClean="0"/>
              <a:t>Restorative, prosthetic and implant status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758869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67"/>
    </mc:Choice>
    <mc:Fallback>
      <p:transition spd="slow" advTm="15967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 </a:t>
            </a:r>
            <a:r>
              <a:rPr lang="en-IE" sz="3600" dirty="0" smtClean="0"/>
              <a:t>Failing </a:t>
            </a:r>
            <a:r>
              <a:rPr lang="en-IE" sz="3600" dirty="0"/>
              <a:t>case can be recognized by the following: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sz="2400" dirty="0" smtClean="0">
              <a:solidFill>
                <a:srgbClr val="FF0000"/>
              </a:solidFill>
            </a:endParaRPr>
          </a:p>
          <a:p>
            <a:r>
              <a:rPr lang="en-IE" sz="2400" dirty="0" smtClean="0">
                <a:solidFill>
                  <a:schemeClr val="tx1"/>
                </a:solidFill>
              </a:rPr>
              <a:t>Recurring </a:t>
            </a:r>
            <a:r>
              <a:rPr lang="en-IE" sz="2400" dirty="0">
                <a:solidFill>
                  <a:schemeClr val="tx1"/>
                </a:solidFill>
              </a:rPr>
              <a:t>inflammation </a:t>
            </a:r>
            <a:endParaRPr lang="en-IE" sz="2400" dirty="0" smtClean="0">
              <a:solidFill>
                <a:schemeClr val="tx1"/>
              </a:solidFill>
            </a:endParaRPr>
          </a:p>
          <a:p>
            <a:endParaRPr lang="en-IE" sz="2400" dirty="0">
              <a:solidFill>
                <a:schemeClr val="tx1"/>
              </a:solidFill>
            </a:endParaRPr>
          </a:p>
          <a:p>
            <a:r>
              <a:rPr lang="en-IE" sz="2400" dirty="0" smtClean="0">
                <a:solidFill>
                  <a:schemeClr val="tx1"/>
                </a:solidFill>
              </a:rPr>
              <a:t>Increasing </a:t>
            </a:r>
            <a:r>
              <a:rPr lang="en-IE" sz="2400" dirty="0">
                <a:solidFill>
                  <a:schemeClr val="tx1"/>
                </a:solidFill>
              </a:rPr>
              <a:t>depth of </a:t>
            </a:r>
            <a:r>
              <a:rPr lang="en-IE" sz="2400" dirty="0" smtClean="0">
                <a:solidFill>
                  <a:schemeClr val="tx1"/>
                </a:solidFill>
              </a:rPr>
              <a:t>sulci </a:t>
            </a:r>
          </a:p>
          <a:p>
            <a:endParaRPr lang="en-IE" sz="2400" dirty="0" smtClean="0">
              <a:solidFill>
                <a:schemeClr val="tx1"/>
              </a:solidFill>
            </a:endParaRPr>
          </a:p>
          <a:p>
            <a:r>
              <a:rPr lang="en-IE" sz="2400" dirty="0" smtClean="0">
                <a:solidFill>
                  <a:schemeClr val="tx1"/>
                </a:solidFill>
              </a:rPr>
              <a:t>Gradual </a:t>
            </a:r>
            <a:r>
              <a:rPr lang="en-IE" sz="2400" dirty="0">
                <a:solidFill>
                  <a:schemeClr val="tx1"/>
                </a:solidFill>
              </a:rPr>
              <a:t>increases in bone </a:t>
            </a:r>
            <a:r>
              <a:rPr lang="en-IE" sz="2400" dirty="0" smtClean="0">
                <a:solidFill>
                  <a:schemeClr val="tx1"/>
                </a:solidFill>
              </a:rPr>
              <a:t>loss</a:t>
            </a:r>
          </a:p>
          <a:p>
            <a:endParaRPr lang="en-IE" sz="2400" dirty="0" smtClean="0">
              <a:solidFill>
                <a:schemeClr val="tx1"/>
              </a:solidFill>
            </a:endParaRPr>
          </a:p>
          <a:p>
            <a:r>
              <a:rPr lang="en-IE" sz="2400" dirty="0">
                <a:solidFill>
                  <a:schemeClr val="tx1"/>
                </a:solidFill>
              </a:rPr>
              <a:t>Gradual increases in tooth </a:t>
            </a:r>
            <a:r>
              <a:rPr lang="en-IE" sz="2400" dirty="0" smtClean="0">
                <a:solidFill>
                  <a:schemeClr val="tx1"/>
                </a:solidFill>
              </a:rPr>
              <a:t>mobility</a:t>
            </a:r>
            <a:endParaRPr lang="en-I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40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81"/>
    </mc:Choice>
    <mc:Fallback>
      <p:transition spd="slow" advTm="10881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Recurrence of periodontal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708920"/>
            <a:ext cx="7315200" cy="4267200"/>
          </a:xfrm>
        </p:spPr>
        <p:txBody>
          <a:bodyPr/>
          <a:lstStyle/>
          <a:p>
            <a:r>
              <a:rPr lang="en-IE" sz="2000" dirty="0"/>
              <a:t>Inadequate or </a:t>
            </a:r>
            <a:r>
              <a:rPr lang="en-IE" sz="2000" dirty="0">
                <a:solidFill>
                  <a:srgbClr val="FF0000"/>
                </a:solidFill>
              </a:rPr>
              <a:t>insufficient </a:t>
            </a:r>
            <a:r>
              <a:rPr lang="en-IE" sz="2000" dirty="0" smtClean="0">
                <a:solidFill>
                  <a:srgbClr val="FF0000"/>
                </a:solidFill>
              </a:rPr>
              <a:t>treatment </a:t>
            </a:r>
            <a:r>
              <a:rPr lang="en-IE" sz="2000" dirty="0" smtClean="0"/>
              <a:t>(local factors, areas of difficult access).</a:t>
            </a:r>
          </a:p>
          <a:p>
            <a:endParaRPr lang="en-IE" sz="2000" dirty="0"/>
          </a:p>
          <a:p>
            <a:r>
              <a:rPr lang="en-IE" sz="2000" dirty="0">
                <a:solidFill>
                  <a:srgbClr val="FF0000"/>
                </a:solidFill>
              </a:rPr>
              <a:t>Inadequate restorations </a:t>
            </a:r>
            <a:r>
              <a:rPr lang="en-IE" sz="2000" dirty="0"/>
              <a:t>placed after the periodontal treatment was completed</a:t>
            </a:r>
            <a:r>
              <a:rPr lang="en-IE" sz="2000" dirty="0" smtClean="0"/>
              <a:t>.</a:t>
            </a:r>
          </a:p>
          <a:p>
            <a:endParaRPr lang="en-IE" sz="2000" dirty="0"/>
          </a:p>
          <a:p>
            <a:r>
              <a:rPr lang="en-IE" sz="2000" dirty="0"/>
              <a:t>Failure of the patient to return for </a:t>
            </a:r>
            <a:r>
              <a:rPr lang="en-IE" sz="2000" dirty="0">
                <a:solidFill>
                  <a:srgbClr val="FF0000"/>
                </a:solidFill>
              </a:rPr>
              <a:t>periodic </a:t>
            </a:r>
            <a:r>
              <a:rPr lang="en-IE" sz="2000" dirty="0" smtClean="0">
                <a:solidFill>
                  <a:srgbClr val="FF0000"/>
                </a:solidFill>
              </a:rPr>
              <a:t>check-ups </a:t>
            </a:r>
            <a:r>
              <a:rPr lang="en-IE" sz="2000" dirty="0" smtClean="0"/>
              <a:t>.( due to poor compliance or failure if dentist or staff </a:t>
            </a:r>
            <a:r>
              <a:rPr lang="en-IE" sz="2000" dirty="0"/>
              <a:t>to emphasize the need for periodic </a:t>
            </a:r>
            <a:r>
              <a:rPr lang="en-IE" sz="2000" dirty="0" smtClean="0"/>
              <a:t>examinations).</a:t>
            </a:r>
          </a:p>
          <a:p>
            <a:endParaRPr lang="en-IE" sz="2000" dirty="0"/>
          </a:p>
          <a:p>
            <a:r>
              <a:rPr lang="en-IE" sz="2000" dirty="0"/>
              <a:t>Presence of some </a:t>
            </a:r>
            <a:r>
              <a:rPr lang="en-IE" sz="2000" dirty="0">
                <a:solidFill>
                  <a:srgbClr val="FF0000"/>
                </a:solidFill>
              </a:rPr>
              <a:t>systemic diseases </a:t>
            </a:r>
            <a:r>
              <a:rPr lang="en-IE" sz="2000" dirty="0"/>
              <a:t>that may affect host resistance to previously acceptable levels of plaque.</a:t>
            </a:r>
          </a:p>
          <a:p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134724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4279"/>
    </mc:Choice>
    <mc:Fallback>
      <p:transition spd="slow" advTm="504279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476672"/>
            <a:ext cx="7315200" cy="715963"/>
          </a:xfrm>
        </p:spPr>
        <p:txBody>
          <a:bodyPr/>
          <a:lstStyle/>
          <a:p>
            <a:r>
              <a:rPr lang="en-IE" dirty="0" smtClean="0"/>
              <a:t>Radiographic examination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88840"/>
            <a:ext cx="7315200" cy="4267200"/>
          </a:xfrm>
        </p:spPr>
        <p:txBody>
          <a:bodyPr/>
          <a:lstStyle/>
          <a:p>
            <a:r>
              <a:rPr lang="en-IE" sz="2400" dirty="0" smtClean="0"/>
              <a:t>Must </a:t>
            </a:r>
            <a:r>
              <a:rPr lang="en-IE" sz="2400" dirty="0"/>
              <a:t>be </a:t>
            </a:r>
            <a:r>
              <a:rPr lang="en-IE" sz="2400" dirty="0" smtClean="0">
                <a:solidFill>
                  <a:srgbClr val="FF0000"/>
                </a:solidFill>
              </a:rPr>
              <a:t>individualized.</a:t>
            </a:r>
          </a:p>
          <a:p>
            <a:pPr marL="0" indent="0">
              <a:buNone/>
            </a:pPr>
            <a:endParaRPr lang="en-IE" sz="2400" dirty="0">
              <a:solidFill>
                <a:srgbClr val="FF0000"/>
              </a:solidFill>
            </a:endParaRPr>
          </a:p>
          <a:p>
            <a:r>
              <a:rPr lang="en-IE" sz="2400" dirty="0" smtClean="0"/>
              <a:t>Depends </a:t>
            </a:r>
            <a:r>
              <a:rPr lang="en-IE" sz="2400" dirty="0"/>
              <a:t>on the </a:t>
            </a:r>
            <a:r>
              <a:rPr lang="en-IE" sz="2400" u="sng" dirty="0"/>
              <a:t>initial severity of the case</a:t>
            </a:r>
            <a:r>
              <a:rPr lang="en-IE" sz="2400" dirty="0"/>
              <a:t> and the </a:t>
            </a:r>
            <a:r>
              <a:rPr lang="en-IE" sz="2400" u="sng" dirty="0"/>
              <a:t>findings at the recall visit </a:t>
            </a:r>
            <a:r>
              <a:rPr lang="en-IE" sz="2400" u="sng" dirty="0" smtClean="0"/>
              <a:t>.</a:t>
            </a:r>
          </a:p>
          <a:p>
            <a:endParaRPr lang="en-IE" sz="2400" u="sng" dirty="0" smtClean="0"/>
          </a:p>
          <a:p>
            <a:r>
              <a:rPr lang="en-IE" sz="2400" dirty="0"/>
              <a:t>These are compared with findings on previous radiographs to check </a:t>
            </a:r>
            <a:r>
              <a:rPr lang="en-IE" sz="2400" dirty="0" smtClean="0"/>
              <a:t>:</a:t>
            </a:r>
          </a:p>
          <a:p>
            <a:pPr lvl="1"/>
            <a:r>
              <a:rPr lang="en-IE" sz="2000" dirty="0" smtClean="0"/>
              <a:t>the </a:t>
            </a:r>
            <a:r>
              <a:rPr lang="en-IE" sz="2000" dirty="0"/>
              <a:t>bone </a:t>
            </a:r>
            <a:r>
              <a:rPr lang="en-IE" sz="2000" dirty="0" smtClean="0"/>
              <a:t>height</a:t>
            </a:r>
          </a:p>
          <a:p>
            <a:pPr lvl="1"/>
            <a:r>
              <a:rPr lang="en-IE" sz="2000" dirty="0" smtClean="0"/>
              <a:t>repair </a:t>
            </a:r>
            <a:r>
              <a:rPr lang="en-IE" sz="2000" dirty="0"/>
              <a:t>of osseous defects, </a:t>
            </a:r>
            <a:endParaRPr lang="en-IE" sz="2000" dirty="0" smtClean="0"/>
          </a:p>
          <a:p>
            <a:pPr lvl="1"/>
            <a:r>
              <a:rPr lang="en-IE" sz="2000" dirty="0" smtClean="0"/>
              <a:t>signs </a:t>
            </a:r>
            <a:r>
              <a:rPr lang="en-IE" sz="2000" dirty="0"/>
              <a:t>of trauma from occlusion, </a:t>
            </a:r>
            <a:endParaRPr lang="en-IE" sz="2000" dirty="0" smtClean="0"/>
          </a:p>
          <a:p>
            <a:pPr lvl="1"/>
            <a:r>
              <a:rPr lang="en-IE" sz="2000" dirty="0" err="1" smtClean="0"/>
              <a:t>periapical</a:t>
            </a:r>
            <a:r>
              <a:rPr lang="en-IE" sz="2000" dirty="0" smtClean="0"/>
              <a:t> </a:t>
            </a:r>
            <a:r>
              <a:rPr lang="en-IE" sz="2000" dirty="0"/>
              <a:t>pathologic changes</a:t>
            </a:r>
            <a:r>
              <a:rPr lang="en-IE" sz="2000" dirty="0" smtClean="0"/>
              <a:t>,</a:t>
            </a:r>
          </a:p>
          <a:p>
            <a:pPr lvl="1"/>
            <a:r>
              <a:rPr lang="en-IE" sz="2000" dirty="0" smtClean="0"/>
              <a:t>caries</a:t>
            </a:r>
            <a:r>
              <a:rPr lang="en-IE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81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34" y="2564904"/>
            <a:ext cx="6309653" cy="374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17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800" b="1" dirty="0"/>
              <a:t>Radiographic Examination of Recall Patients for Supportive Periodontal </a:t>
            </a:r>
            <a:r>
              <a:rPr lang="en-IE" sz="2800" b="1" dirty="0" smtClean="0"/>
              <a:t>Treatment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8998948"/>
              </p:ext>
            </p:extLst>
          </p:nvPr>
        </p:nvGraphicFramePr>
        <p:xfrm>
          <a:off x="1043608" y="2792730"/>
          <a:ext cx="7338392" cy="371094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680792"/>
                <a:gridCol w="36576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rgbClr val="FF0000"/>
                          </a:solidFill>
                          <a:effectLst/>
                        </a:rPr>
                        <a:t>Patient Condition/Situation</a:t>
                      </a:r>
                      <a:endParaRPr lang="en-IE" b="0" i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rgbClr val="FF0000"/>
                          </a:solidFill>
                          <a:effectLst/>
                        </a:rPr>
                        <a:t>Type of Examination</a:t>
                      </a:r>
                      <a:endParaRPr lang="en-IE" b="0" i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9050" marR="19050" marT="19050" marB="1905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effectLst/>
                        </a:rPr>
                        <a:t>Clinical caries or high-risk factors for caries.</a:t>
                      </a:r>
                      <a:endParaRPr lang="en-I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effectLst/>
                        </a:rPr>
                        <a:t>Posterior bite-wing examination at 12- to 18-month intervals.</a:t>
                      </a:r>
                      <a:endParaRPr lang="en-I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E">
                          <a:effectLst/>
                        </a:rPr>
                        <a:t>Clinical caries and no high-risk factors for caries.</a:t>
                      </a:r>
                      <a:endParaRPr lang="en-I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effectLst/>
                        </a:rPr>
                        <a:t>Posterior bite-wing examination at 24- to 36-month intervals.</a:t>
                      </a:r>
                      <a:endParaRPr lang="en-I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E">
                          <a:effectLst/>
                        </a:rPr>
                        <a:t>Periodontal disease not under good control.</a:t>
                      </a:r>
                      <a:endParaRPr lang="en-I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err="1">
                          <a:effectLst/>
                        </a:rPr>
                        <a:t>Periapical</a:t>
                      </a:r>
                      <a:r>
                        <a:rPr lang="en-IE" dirty="0">
                          <a:effectLst/>
                        </a:rPr>
                        <a:t> and/or vertical bite-wing radiographs of problem areas every 12 to 24 months; full-mouth series every 3 to 5 years.</a:t>
                      </a:r>
                      <a:endParaRPr lang="en-I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E">
                          <a:effectLst/>
                        </a:rPr>
                        <a:t>History of periodontal treatment with disease under good control.</a:t>
                      </a:r>
                      <a:endParaRPr lang="en-I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effectLst/>
                        </a:rPr>
                        <a:t>Bite-wing examination every 24 to 36 months; full-mouth series every 5 years.</a:t>
                      </a:r>
                      <a:endParaRPr lang="en-I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24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404664"/>
            <a:ext cx="7315200" cy="715963"/>
          </a:xfrm>
        </p:spPr>
        <p:txBody>
          <a:bodyPr/>
          <a:lstStyle/>
          <a:p>
            <a:r>
              <a:rPr lang="en-IE" dirty="0" smtClean="0"/>
              <a:t>Identifying disease progression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400" dirty="0"/>
              <a:t>At present, the best way of determining areas that are losing attachment is </a:t>
            </a:r>
            <a:r>
              <a:rPr lang="en-IE" sz="2400" dirty="0" smtClean="0"/>
              <a:t>by </a:t>
            </a:r>
            <a:r>
              <a:rPr lang="en-IE" sz="2400" kern="1200" dirty="0" smtClean="0">
                <a:solidFill>
                  <a:srgbClr val="FF0000"/>
                </a:solidFill>
                <a:latin typeface="Arial" charset="0"/>
              </a:rPr>
              <a:t>Comparison </a:t>
            </a:r>
            <a:r>
              <a:rPr lang="en-IE" sz="2400" kern="1200" dirty="0">
                <a:solidFill>
                  <a:srgbClr val="FF0000"/>
                </a:solidFill>
                <a:latin typeface="Arial" charset="0"/>
              </a:rPr>
              <a:t>of sequential probing measurements </a:t>
            </a:r>
            <a:r>
              <a:rPr lang="en-IE" sz="2400" kern="12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gives the most accurate indication of the </a:t>
            </a:r>
            <a:r>
              <a:rPr lang="en-IE" sz="2400" u="sng" kern="12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rate of loss of attachment</a:t>
            </a:r>
            <a:endParaRPr lang="en-IE" sz="2400" u="sng" dirty="0">
              <a:solidFill>
                <a:schemeClr val="bg2">
                  <a:lumMod val="75000"/>
                </a:schemeClr>
              </a:solidFill>
            </a:endParaRPr>
          </a:p>
          <a:p>
            <a:endParaRPr lang="en-IE" sz="2400" dirty="0" smtClean="0">
              <a:solidFill>
                <a:srgbClr val="FF0000"/>
              </a:solidFill>
            </a:endParaRPr>
          </a:p>
          <a:p>
            <a:r>
              <a:rPr lang="en-IE" sz="2400" dirty="0"/>
              <a:t>  Patients whose disease is clearly refractory are candidates for bacterial culturing and antibiotic therapy in conjunction with additional mechanical therapy</a:t>
            </a:r>
            <a:r>
              <a:rPr lang="en-IE" sz="2400" dirty="0" smtClean="0"/>
              <a:t>.</a:t>
            </a:r>
          </a:p>
          <a:p>
            <a:r>
              <a:rPr lang="en-IE" sz="2400" dirty="0" smtClean="0"/>
              <a:t>New methods??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1623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0000"/>
                </a:solidFill>
              </a:rPr>
              <a:t>Part II Treatment</a:t>
            </a:r>
            <a:r>
              <a:rPr lang="en-IE" dirty="0" smtClean="0"/>
              <a:t> (~36 min)</a:t>
            </a:r>
          </a:p>
          <a:p>
            <a:pPr lvl="1"/>
            <a:r>
              <a:rPr lang="en-IE" sz="2400" dirty="0" smtClean="0"/>
              <a:t>Oral Hygiene reinforcement</a:t>
            </a:r>
          </a:p>
          <a:p>
            <a:pPr lvl="1"/>
            <a:r>
              <a:rPr lang="en-IE" sz="2400" dirty="0" smtClean="0"/>
              <a:t>Scaling</a:t>
            </a:r>
          </a:p>
          <a:p>
            <a:pPr lvl="1"/>
            <a:r>
              <a:rPr lang="en-IE" sz="2400" dirty="0" smtClean="0"/>
              <a:t>Polishing</a:t>
            </a:r>
          </a:p>
          <a:p>
            <a:pPr lvl="1"/>
            <a:r>
              <a:rPr lang="en-IE" sz="2400" dirty="0" smtClean="0"/>
              <a:t>Root </a:t>
            </a:r>
            <a:r>
              <a:rPr lang="en-IE" sz="2400" dirty="0" err="1" smtClean="0"/>
              <a:t>planing</a:t>
            </a:r>
            <a:endParaRPr lang="en-IE" sz="2400" dirty="0" smtClean="0"/>
          </a:p>
          <a:p>
            <a:pPr lvl="1"/>
            <a:r>
              <a:rPr lang="en-IE" sz="2400" dirty="0" smtClean="0"/>
              <a:t>Chemical irrigation or site-specific antimicrobial </a:t>
            </a:r>
            <a:r>
              <a:rPr lang="en-IE" sz="2400" dirty="0" smtClean="0"/>
              <a:t>placement</a:t>
            </a:r>
          </a:p>
          <a:p>
            <a:pPr lvl="1"/>
            <a:r>
              <a:rPr lang="en-IE" sz="2400" dirty="0" smtClean="0"/>
              <a:t>Restorations</a:t>
            </a:r>
          </a:p>
          <a:p>
            <a:pPr lvl="1"/>
            <a:r>
              <a:rPr lang="en-IE" sz="2400" dirty="0" smtClean="0"/>
              <a:t>Fluoride application</a:t>
            </a:r>
            <a:endParaRPr lang="en-IE" sz="2400" dirty="0" smtClean="0"/>
          </a:p>
        </p:txBody>
      </p:sp>
    </p:spTree>
    <p:extLst>
      <p:ext uri="{BB962C8B-B14F-4D97-AF65-F5344CB8AC3E}">
        <p14:creationId xmlns:p14="http://schemas.microsoft.com/office/powerpoint/2010/main" val="161306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404664"/>
            <a:ext cx="7315200" cy="715963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1830" y="2122165"/>
            <a:ext cx="7315200" cy="4267200"/>
          </a:xfrm>
        </p:spPr>
        <p:txBody>
          <a:bodyPr/>
          <a:lstStyle/>
          <a:p>
            <a:r>
              <a:rPr lang="en-IE" sz="2400" dirty="0" smtClean="0"/>
              <a:t>Re-evaluation not sooner than 6-8 weeks.</a:t>
            </a:r>
          </a:p>
          <a:p>
            <a:r>
              <a:rPr lang="en-IE" sz="2400" dirty="0" smtClean="0"/>
              <a:t>The </a:t>
            </a:r>
            <a:r>
              <a:rPr lang="en-IE" sz="2400" dirty="0"/>
              <a:t>comparison of </a:t>
            </a:r>
            <a:r>
              <a:rPr lang="en-IE" sz="2400" dirty="0" smtClean="0"/>
              <a:t>clinical measurements </a:t>
            </a:r>
            <a:r>
              <a:rPr lang="en-IE" sz="2400" dirty="0"/>
              <a:t>before and after carrying out active </a:t>
            </a:r>
            <a:r>
              <a:rPr lang="en-IE" sz="2400" dirty="0" smtClean="0"/>
              <a:t>treatment in </a:t>
            </a:r>
            <a:r>
              <a:rPr lang="en-IE" sz="2400" dirty="0"/>
              <a:t>order to measure treatment </a:t>
            </a:r>
            <a:r>
              <a:rPr lang="en-IE" sz="2400" dirty="0" smtClean="0"/>
              <a:t>responses</a:t>
            </a:r>
          </a:p>
          <a:p>
            <a:endParaRPr lang="en-IE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471" y="4293096"/>
            <a:ext cx="6353919" cy="211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014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0"/>
    </mc:Choice>
    <mc:Fallback>
      <p:transition spd="slow" advTm="26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solidFill>
                  <a:srgbClr val="FF0000"/>
                </a:solidFill>
              </a:rPr>
              <a:t>Part III: Report, </a:t>
            </a:r>
            <a:r>
              <a:rPr lang="en-IE" dirty="0" smtClean="0">
                <a:solidFill>
                  <a:srgbClr val="FF0000"/>
                </a:solidFill>
              </a:rPr>
              <a:t>Clean-up</a:t>
            </a:r>
            <a:r>
              <a:rPr lang="en-IE" dirty="0">
                <a:solidFill>
                  <a:srgbClr val="FF0000"/>
                </a:solidFill>
              </a:rPr>
              <a:t>, and </a:t>
            </a:r>
            <a:r>
              <a:rPr lang="en-IE" dirty="0" smtClean="0">
                <a:solidFill>
                  <a:srgbClr val="FF0000"/>
                </a:solidFill>
              </a:rPr>
              <a:t>Scheduling </a:t>
            </a:r>
            <a:r>
              <a:rPr lang="en-IE" dirty="0" smtClean="0">
                <a:solidFill>
                  <a:schemeClr val="tx1"/>
                </a:solidFill>
              </a:rPr>
              <a:t>(~10 min)</a:t>
            </a:r>
          </a:p>
          <a:p>
            <a:pPr lvl="1"/>
            <a:r>
              <a:rPr lang="en-IE" sz="2400" dirty="0" smtClean="0"/>
              <a:t>Write report in chart.</a:t>
            </a:r>
          </a:p>
          <a:p>
            <a:pPr lvl="1"/>
            <a:r>
              <a:rPr lang="en-IE" sz="2400" dirty="0" smtClean="0"/>
              <a:t>Discuss </a:t>
            </a:r>
            <a:r>
              <a:rPr lang="en-IE" sz="2400" dirty="0" smtClean="0"/>
              <a:t>report with patient</a:t>
            </a:r>
          </a:p>
          <a:p>
            <a:pPr lvl="1"/>
            <a:r>
              <a:rPr lang="en-IE" sz="2400" dirty="0" smtClean="0"/>
              <a:t>Clean and disinfect operatory</a:t>
            </a:r>
          </a:p>
          <a:p>
            <a:pPr lvl="1"/>
            <a:r>
              <a:rPr lang="en-IE" sz="2400" dirty="0" smtClean="0"/>
              <a:t>Schedule next recall visit</a:t>
            </a:r>
          </a:p>
          <a:p>
            <a:pPr lvl="1"/>
            <a:r>
              <a:rPr lang="en-IE" sz="2400" dirty="0" smtClean="0"/>
              <a:t>Schedule further periodontal treatment</a:t>
            </a:r>
          </a:p>
          <a:p>
            <a:pPr lvl="1"/>
            <a:r>
              <a:rPr lang="en-IE" sz="2400" dirty="0" smtClean="0"/>
              <a:t>Schedule or refer for restorative or prosthetic treatment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426389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6"/>
          <p:cNvSpPr>
            <a:spLocks noGrp="1"/>
          </p:cNvSpPr>
          <p:nvPr>
            <p:ph type="title"/>
          </p:nvPr>
        </p:nvSpPr>
        <p:spPr>
          <a:xfrm>
            <a:off x="2555776" y="476672"/>
            <a:ext cx="7315200" cy="715963"/>
          </a:xfrm>
        </p:spPr>
        <p:txBody>
          <a:bodyPr/>
          <a:lstStyle/>
          <a:p>
            <a:pPr algn="ctr"/>
            <a:r>
              <a:rPr lang="en-US" dirty="0" smtClean="0"/>
              <a:t>SPT in daily practice</a:t>
            </a:r>
          </a:p>
        </p:txBody>
      </p:sp>
      <p:sp>
        <p:nvSpPr>
          <p:cNvPr id="54275" name="Content Placeholder 7"/>
          <p:cNvSpPr>
            <a:spLocks noGrp="1"/>
          </p:cNvSpPr>
          <p:nvPr>
            <p:ph idx="1"/>
          </p:nvPr>
        </p:nvSpPr>
        <p:spPr>
          <a:xfrm>
            <a:off x="755576" y="3140968"/>
            <a:ext cx="7583487" cy="1620838"/>
          </a:xfrm>
        </p:spPr>
        <p:txBody>
          <a:bodyPr/>
          <a:lstStyle/>
          <a:p>
            <a:r>
              <a:rPr lang="en-GB" b="1" dirty="0" smtClean="0"/>
              <a:t>What does it involve?</a:t>
            </a:r>
          </a:p>
          <a:p>
            <a:r>
              <a:rPr lang="en-GB" b="1" dirty="0" smtClean="0"/>
              <a:t>When </a:t>
            </a:r>
            <a:r>
              <a:rPr lang="en-GB" b="1" dirty="0" smtClean="0"/>
              <a:t>does it start</a:t>
            </a:r>
            <a:r>
              <a:rPr lang="en-GB" b="1" dirty="0" smtClean="0"/>
              <a:t>?</a:t>
            </a:r>
            <a:endParaRPr lang="en-GB" b="1" dirty="0" smtClean="0"/>
          </a:p>
          <a:p>
            <a:r>
              <a:rPr lang="en-GB" b="1" dirty="0" smtClean="0"/>
              <a:t>Who performs it?</a:t>
            </a:r>
          </a:p>
          <a:p>
            <a:r>
              <a:rPr lang="en-GB" b="1" dirty="0" smtClean="0"/>
              <a:t>How frequently?</a:t>
            </a:r>
            <a:endParaRPr lang="en-US" b="1" dirty="0" smtClean="0"/>
          </a:p>
        </p:txBody>
      </p:sp>
      <p:pic>
        <p:nvPicPr>
          <p:cNvPr id="6146" name="Picture 2" descr="https://www.oapublishinglondon.com/images/html_figures/AOMFS21-g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23025"/>
            <a:ext cx="4137695" cy="295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81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When?</a:t>
            </a:r>
            <a:endParaRPr lang="en-GB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smtClean="0"/>
              <a:t>SPT should start when the initial/corrective  phase of therapy has been completed</a:t>
            </a:r>
          </a:p>
          <a:p>
            <a:endParaRPr lang="en-IE" sz="2800" smtClean="0"/>
          </a:p>
          <a:p>
            <a:r>
              <a:rPr lang="en-IE" sz="2800" smtClean="0"/>
              <a:t>SPT is ongoing for the life of the patient, while there are teeth or implants present</a:t>
            </a:r>
            <a:endParaRPr lang="en-GB" sz="2800" smtClean="0"/>
          </a:p>
        </p:txBody>
      </p:sp>
    </p:spTree>
    <p:extLst>
      <p:ext uri="{BB962C8B-B14F-4D97-AF65-F5344CB8AC3E}">
        <p14:creationId xmlns:p14="http://schemas.microsoft.com/office/powerpoint/2010/main" val="320803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6"/>
          <p:cNvSpPr>
            <a:spLocks noGrp="1"/>
          </p:cNvSpPr>
          <p:nvPr>
            <p:ph type="title"/>
          </p:nvPr>
        </p:nvSpPr>
        <p:spPr>
          <a:xfrm>
            <a:off x="2555776" y="476672"/>
            <a:ext cx="7315200" cy="715963"/>
          </a:xfrm>
        </p:spPr>
        <p:txBody>
          <a:bodyPr/>
          <a:lstStyle/>
          <a:p>
            <a:pPr algn="ctr"/>
            <a:r>
              <a:rPr lang="en-US" dirty="0" smtClean="0"/>
              <a:t>SPT in daily practice</a:t>
            </a:r>
          </a:p>
        </p:txBody>
      </p:sp>
      <p:sp>
        <p:nvSpPr>
          <p:cNvPr id="54275" name="Content Placeholder 7"/>
          <p:cNvSpPr>
            <a:spLocks noGrp="1"/>
          </p:cNvSpPr>
          <p:nvPr>
            <p:ph idx="1"/>
          </p:nvPr>
        </p:nvSpPr>
        <p:spPr>
          <a:xfrm>
            <a:off x="755576" y="3140968"/>
            <a:ext cx="7583487" cy="1620838"/>
          </a:xfrm>
        </p:spPr>
        <p:txBody>
          <a:bodyPr/>
          <a:lstStyle/>
          <a:p>
            <a:r>
              <a:rPr lang="en-GB" b="1" dirty="0" smtClean="0"/>
              <a:t>What does it involve?</a:t>
            </a:r>
          </a:p>
          <a:p>
            <a:r>
              <a:rPr lang="en-GB" b="1" dirty="0" smtClean="0"/>
              <a:t>When </a:t>
            </a:r>
            <a:r>
              <a:rPr lang="en-GB" b="1" dirty="0" smtClean="0"/>
              <a:t>does it start</a:t>
            </a:r>
            <a:r>
              <a:rPr lang="en-GB" b="1" dirty="0" smtClean="0"/>
              <a:t>?</a:t>
            </a:r>
            <a:endParaRPr lang="en-GB" b="1" dirty="0" smtClean="0"/>
          </a:p>
          <a:p>
            <a:r>
              <a:rPr lang="en-GB" b="1" dirty="0" smtClean="0"/>
              <a:t>Who performs it?</a:t>
            </a:r>
          </a:p>
          <a:p>
            <a:r>
              <a:rPr lang="en-GB" b="1" dirty="0" smtClean="0"/>
              <a:t>How frequently?</a:t>
            </a:r>
            <a:endParaRPr lang="en-US" b="1" dirty="0" smtClean="0"/>
          </a:p>
        </p:txBody>
      </p:sp>
      <p:pic>
        <p:nvPicPr>
          <p:cNvPr id="6146" name="Picture 2" descr="https://www.oapublishinglondon.com/images/html_figures/AOMFS21-g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23025"/>
            <a:ext cx="4137695" cy="295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81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should provide SPT?</a:t>
            </a:r>
            <a:br>
              <a:rPr lang="en-GB" dirty="0"/>
            </a:br>
            <a:endParaRPr lang="en-IE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64904"/>
            <a:ext cx="595928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7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6"/>
          <p:cNvSpPr>
            <a:spLocks noGrp="1"/>
          </p:cNvSpPr>
          <p:nvPr>
            <p:ph type="title"/>
          </p:nvPr>
        </p:nvSpPr>
        <p:spPr>
          <a:xfrm>
            <a:off x="2555776" y="476672"/>
            <a:ext cx="7315200" cy="715963"/>
          </a:xfrm>
        </p:spPr>
        <p:txBody>
          <a:bodyPr/>
          <a:lstStyle/>
          <a:p>
            <a:pPr algn="ctr"/>
            <a:r>
              <a:rPr lang="en-US" dirty="0" smtClean="0"/>
              <a:t>SPT in daily practice</a:t>
            </a:r>
          </a:p>
        </p:txBody>
      </p:sp>
      <p:sp>
        <p:nvSpPr>
          <p:cNvPr id="54275" name="Content Placeholder 7"/>
          <p:cNvSpPr>
            <a:spLocks noGrp="1"/>
          </p:cNvSpPr>
          <p:nvPr>
            <p:ph idx="1"/>
          </p:nvPr>
        </p:nvSpPr>
        <p:spPr>
          <a:xfrm>
            <a:off x="755576" y="3140968"/>
            <a:ext cx="7583487" cy="1620838"/>
          </a:xfrm>
        </p:spPr>
        <p:txBody>
          <a:bodyPr/>
          <a:lstStyle/>
          <a:p>
            <a:r>
              <a:rPr lang="en-GB" b="1" dirty="0" smtClean="0"/>
              <a:t>What does it involve?</a:t>
            </a:r>
          </a:p>
          <a:p>
            <a:r>
              <a:rPr lang="en-GB" b="1" dirty="0" smtClean="0"/>
              <a:t>When </a:t>
            </a:r>
            <a:r>
              <a:rPr lang="en-GB" b="1" dirty="0" smtClean="0"/>
              <a:t>does it start</a:t>
            </a:r>
            <a:r>
              <a:rPr lang="en-GB" b="1" dirty="0" smtClean="0"/>
              <a:t>?</a:t>
            </a:r>
            <a:endParaRPr lang="en-GB" b="1" dirty="0" smtClean="0"/>
          </a:p>
          <a:p>
            <a:r>
              <a:rPr lang="en-GB" b="1" dirty="0" smtClean="0"/>
              <a:t>Who performs it?</a:t>
            </a:r>
          </a:p>
          <a:p>
            <a:r>
              <a:rPr lang="en-GB" b="1" dirty="0" smtClean="0"/>
              <a:t>How frequently?</a:t>
            </a:r>
            <a:endParaRPr lang="en-US" b="1" dirty="0" smtClean="0"/>
          </a:p>
        </p:txBody>
      </p:sp>
      <p:pic>
        <p:nvPicPr>
          <p:cNvPr id="6146" name="Picture 2" descr="https://www.oapublishinglondon.com/images/html_figures/AOMFS21-g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23025"/>
            <a:ext cx="4137695" cy="295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1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Frequency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492896"/>
            <a:ext cx="4491001" cy="4072880"/>
          </a:xfrm>
        </p:spPr>
        <p:txBody>
          <a:bodyPr/>
          <a:lstStyle/>
          <a:p>
            <a:r>
              <a:rPr lang="en-IE" sz="2400" dirty="0" smtClean="0"/>
              <a:t>The </a:t>
            </a:r>
            <a:r>
              <a:rPr lang="en-IE" sz="2400" dirty="0"/>
              <a:t>interval between visits is initially set at </a:t>
            </a:r>
            <a:r>
              <a:rPr lang="en-IE" sz="2400" dirty="0">
                <a:solidFill>
                  <a:srgbClr val="FF0000"/>
                </a:solidFill>
              </a:rPr>
              <a:t>3 months </a:t>
            </a:r>
            <a:r>
              <a:rPr lang="en-IE" sz="2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IE" sz="2400" dirty="0" smtClean="0">
                <a:solidFill>
                  <a:srgbClr val="FF0000"/>
                </a:solidFill>
              </a:rPr>
              <a:t>Tailored </a:t>
            </a:r>
            <a:r>
              <a:rPr lang="en-IE" sz="2400" dirty="0">
                <a:solidFill>
                  <a:srgbClr val="FF0000"/>
                </a:solidFill>
              </a:rPr>
              <a:t>to the individual needs </a:t>
            </a:r>
            <a:r>
              <a:rPr lang="en-IE" sz="2400" dirty="0"/>
              <a:t>of each </a:t>
            </a:r>
            <a:r>
              <a:rPr lang="en-IE" sz="2400" dirty="0" smtClean="0"/>
              <a:t>patient.</a:t>
            </a:r>
          </a:p>
          <a:p>
            <a:endParaRPr lang="en-IE" sz="2400" dirty="0" smtClean="0"/>
          </a:p>
          <a:p>
            <a:pPr>
              <a:lnSpc>
                <a:spcPct val="70000"/>
              </a:lnSpc>
            </a:pPr>
            <a:r>
              <a:rPr lang="en-IE" sz="2400" dirty="0"/>
              <a:t>Decided by the clinician based on the</a:t>
            </a:r>
            <a:endParaRPr lang="en-IE" sz="2800" dirty="0"/>
          </a:p>
          <a:p>
            <a:pPr lvl="1">
              <a:lnSpc>
                <a:spcPct val="70000"/>
              </a:lnSpc>
            </a:pPr>
            <a:endParaRPr lang="en-IE" sz="2000" dirty="0" smtClean="0"/>
          </a:p>
          <a:p>
            <a:pPr lvl="1">
              <a:lnSpc>
                <a:spcPct val="70000"/>
              </a:lnSpc>
            </a:pPr>
            <a:r>
              <a:rPr lang="en-IE" sz="2000" dirty="0" smtClean="0"/>
              <a:t>History </a:t>
            </a:r>
            <a:r>
              <a:rPr lang="en-IE" sz="2000" dirty="0"/>
              <a:t>of disease progression</a:t>
            </a:r>
          </a:p>
          <a:p>
            <a:pPr lvl="1">
              <a:lnSpc>
                <a:spcPct val="70000"/>
              </a:lnSpc>
            </a:pPr>
            <a:r>
              <a:rPr lang="en-IE" sz="2000" dirty="0"/>
              <a:t>Patients medical history</a:t>
            </a:r>
            <a:endParaRPr lang="en-GB" sz="2000" dirty="0"/>
          </a:p>
          <a:p>
            <a:pPr lvl="1">
              <a:lnSpc>
                <a:spcPct val="70000"/>
              </a:lnSpc>
            </a:pPr>
            <a:r>
              <a:rPr lang="en-GB" sz="2000" dirty="0"/>
              <a:t>Compliance with oral hygiene instructions</a:t>
            </a:r>
            <a:endParaRPr lang="en-IE" sz="2000" dirty="0"/>
          </a:p>
          <a:p>
            <a:pPr lvl="1">
              <a:lnSpc>
                <a:spcPct val="70000"/>
              </a:lnSpc>
            </a:pPr>
            <a:r>
              <a:rPr lang="en-GB" sz="2000" dirty="0" smtClean="0"/>
              <a:t>Disease extent and severity.</a:t>
            </a:r>
            <a:endParaRPr lang="en-GB" sz="2000" dirty="0"/>
          </a:p>
          <a:p>
            <a:endParaRPr lang="en-IE" dirty="0"/>
          </a:p>
          <a:p>
            <a:endParaRPr lang="en-IE" dirty="0"/>
          </a:p>
        </p:txBody>
      </p:sp>
      <p:pic>
        <p:nvPicPr>
          <p:cNvPr id="15362" name="Picture 2" descr="D:\Lecture\pics\10675786_10152697157370196_445988777454745161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414" y="2924944"/>
            <a:ext cx="4032607" cy="355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92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347864" y="332656"/>
            <a:ext cx="7315200" cy="715963"/>
          </a:xfrm>
        </p:spPr>
        <p:txBody>
          <a:bodyPr/>
          <a:lstStyle/>
          <a:p>
            <a:r>
              <a:rPr lang="en-GB" sz="4000" b="1" dirty="0" smtClean="0"/>
              <a:t>Frequency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8229600" cy="5257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70000"/>
              </a:lnSpc>
              <a:buFont typeface="Wingdings" charset="2"/>
              <a:buNone/>
            </a:pPr>
            <a:endParaRPr lang="en-GB" sz="3000" dirty="0" smtClean="0"/>
          </a:p>
          <a:p>
            <a:r>
              <a:rPr lang="en-IE" sz="3000" i="1" dirty="0" smtClean="0"/>
              <a:t>The </a:t>
            </a:r>
            <a:r>
              <a:rPr lang="en-IE" sz="3000" i="1" dirty="0"/>
              <a:t>recall interval for first-year patients should not be longer than 3 months</a:t>
            </a:r>
            <a:r>
              <a:rPr lang="en-IE" sz="3000" i="1" dirty="0" smtClean="0"/>
              <a:t>.</a:t>
            </a:r>
          </a:p>
          <a:p>
            <a:pPr marL="0" indent="0">
              <a:buNone/>
            </a:pPr>
            <a:endParaRPr lang="en-IE" sz="3000" i="1" dirty="0" smtClean="0"/>
          </a:p>
          <a:p>
            <a:pPr lvl="1"/>
            <a:r>
              <a:rPr lang="en-IE" sz="2400" dirty="0" smtClean="0">
                <a:solidFill>
                  <a:srgbClr val="FF0000"/>
                </a:solidFill>
              </a:rPr>
              <a:t>educating </a:t>
            </a:r>
            <a:r>
              <a:rPr lang="en-IE" sz="2400" dirty="0">
                <a:solidFill>
                  <a:srgbClr val="FF0000"/>
                </a:solidFill>
              </a:rPr>
              <a:t>the patient </a:t>
            </a:r>
            <a:r>
              <a:rPr lang="en-IE" sz="2400" dirty="0" smtClean="0">
                <a:solidFill>
                  <a:srgbClr val="FF0000"/>
                </a:solidFill>
              </a:rPr>
              <a:t>&amp; reinforcing </a:t>
            </a:r>
            <a:r>
              <a:rPr lang="en-IE" sz="2400" dirty="0">
                <a:solidFill>
                  <a:srgbClr val="FF0000"/>
                </a:solidFill>
              </a:rPr>
              <a:t>oral hygiene</a:t>
            </a:r>
            <a:r>
              <a:rPr lang="en-IE" sz="2400" dirty="0"/>
              <a:t>  may take several months </a:t>
            </a:r>
          </a:p>
          <a:p>
            <a:pPr lvl="1"/>
            <a:r>
              <a:rPr lang="en-IE" sz="2400" dirty="0"/>
              <a:t>to evaluate accurately the results of some </a:t>
            </a:r>
            <a:r>
              <a:rPr lang="en-IE" sz="2400" dirty="0">
                <a:solidFill>
                  <a:srgbClr val="FF0000"/>
                </a:solidFill>
              </a:rPr>
              <a:t>periodontal surgical procedures</a:t>
            </a:r>
          </a:p>
          <a:p>
            <a:pPr lvl="1"/>
            <a:r>
              <a:rPr lang="en-IE" sz="2400" dirty="0"/>
              <a:t>some areas may have to be </a:t>
            </a:r>
            <a:r>
              <a:rPr lang="en-IE" sz="2400" dirty="0">
                <a:solidFill>
                  <a:srgbClr val="FF0000"/>
                </a:solidFill>
              </a:rPr>
              <a:t>re-treated</a:t>
            </a:r>
            <a:r>
              <a:rPr lang="en-IE" sz="2400" dirty="0"/>
              <a:t> because the results may not be optimal. </a:t>
            </a:r>
          </a:p>
          <a:p>
            <a:pPr lvl="1"/>
            <a:r>
              <a:rPr lang="en-IE" sz="2400" dirty="0"/>
              <a:t>the first-year patient often has </a:t>
            </a:r>
            <a:r>
              <a:rPr lang="en-IE" sz="2400" dirty="0">
                <a:solidFill>
                  <a:srgbClr val="FF0000"/>
                </a:solidFill>
              </a:rPr>
              <a:t>etiologic factors that may have been overlooked </a:t>
            </a:r>
            <a:r>
              <a:rPr lang="en-IE" sz="2400" dirty="0"/>
              <a:t>and may be more amenable to treatment at this early stage. </a:t>
            </a:r>
          </a:p>
          <a:p>
            <a:pPr marL="0" indent="0">
              <a:lnSpc>
                <a:spcPct val="70000"/>
              </a:lnSpc>
              <a:buNone/>
            </a:pPr>
            <a:endParaRPr lang="en-IE" dirty="0" smtClean="0"/>
          </a:p>
          <a:p>
            <a:pPr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IE" sz="2800" dirty="0" smtClean="0"/>
              <a:t>SPT plan is continuously reviewed and updated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6404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IE" dirty="0" smtClean="0">
                <a:latin typeface="Trebuchet MS" charset="0"/>
              </a:rPr>
              <a:t>                       BUT</a:t>
            </a:r>
            <a:r>
              <a:rPr lang="en-IE" dirty="0">
                <a:latin typeface="Trebuchet MS" charset="0"/>
              </a:rPr>
              <a:t>…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GB" dirty="0" smtClean="0">
                <a:latin typeface="Trebuchet MS" charset="0"/>
              </a:rPr>
              <a:t>          Not </a:t>
            </a:r>
            <a:r>
              <a:rPr lang="en-GB" dirty="0">
                <a:latin typeface="Trebuchet MS" charset="0"/>
              </a:rPr>
              <a:t>all patients are at equal </a:t>
            </a:r>
            <a:r>
              <a:rPr lang="en-GB" dirty="0" smtClean="0">
                <a:latin typeface="Trebuchet MS" charset="0"/>
              </a:rPr>
              <a:t>   risk </a:t>
            </a:r>
            <a:r>
              <a:rPr lang="en-GB" dirty="0">
                <a:latin typeface="Trebuchet MS" charset="0"/>
              </a:rPr>
              <a:t>of developing disease progression</a:t>
            </a:r>
            <a:endParaRPr lang="en-IE" dirty="0">
              <a:latin typeface="Trebuchet MS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999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476672"/>
            <a:ext cx="7315200" cy="71596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Risk assessment</a:t>
            </a:r>
            <a:endParaRPr lang="en-GB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400" dirty="0" smtClean="0"/>
              <a:t>Risk factors increase probability of </a:t>
            </a:r>
            <a:r>
              <a:rPr lang="en-GB" sz="2400" dirty="0" smtClean="0"/>
              <a:t>disease.</a:t>
            </a:r>
          </a:p>
          <a:p>
            <a:pPr marL="0" indent="0" eaLnBrk="1" hangingPunct="1">
              <a:buNone/>
            </a:pPr>
            <a:endParaRPr lang="en-GB" sz="2400" dirty="0" smtClean="0"/>
          </a:p>
          <a:p>
            <a:pPr eaLnBrk="1" hangingPunct="1"/>
            <a:r>
              <a:rPr lang="en-GB" sz="2400" dirty="0" smtClean="0"/>
              <a:t>Risk assessment is essential for identifying </a:t>
            </a:r>
            <a:r>
              <a:rPr lang="en-GB" sz="2400" dirty="0" smtClean="0"/>
              <a:t>susceptible individuals and tailor treatment.</a:t>
            </a:r>
          </a:p>
          <a:p>
            <a:pPr eaLnBrk="1" hangingPunct="1"/>
            <a:endParaRPr lang="en-GB" sz="2400" dirty="0"/>
          </a:p>
          <a:p>
            <a:pPr eaLnBrk="1" hangingPunct="1"/>
            <a:r>
              <a:rPr lang="en-GB" sz="2400" dirty="0" smtClean="0"/>
              <a:t>Multi-factorial </a:t>
            </a:r>
            <a:r>
              <a:rPr lang="en-GB" sz="2400" dirty="0" smtClean="0"/>
              <a:t>disease</a:t>
            </a:r>
          </a:p>
        </p:txBody>
      </p:sp>
    </p:spTree>
    <p:extLst>
      <p:ext uri="{BB962C8B-B14F-4D97-AF65-F5344CB8AC3E}">
        <p14:creationId xmlns:p14="http://schemas.microsoft.com/office/powerpoint/2010/main" val="390500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332656"/>
            <a:ext cx="7315200" cy="715963"/>
          </a:xfrm>
        </p:spPr>
        <p:txBody>
          <a:bodyPr/>
          <a:lstStyle/>
          <a:p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>Re-evaluation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en-IE" sz="2400" dirty="0" smtClean="0"/>
          </a:p>
          <a:p>
            <a:pPr marL="514350" indent="-514350">
              <a:buAutoNum type="arabicPeriod"/>
            </a:pPr>
            <a:r>
              <a:rPr lang="en-IE" sz="2400" b="1" dirty="0" smtClean="0">
                <a:solidFill>
                  <a:srgbClr val="FF0000"/>
                </a:solidFill>
              </a:rPr>
              <a:t>“</a:t>
            </a:r>
            <a:r>
              <a:rPr lang="en-IE" sz="2400" b="1" dirty="0">
                <a:solidFill>
                  <a:srgbClr val="FF0000"/>
                </a:solidFill>
              </a:rPr>
              <a:t>treated site</a:t>
            </a:r>
            <a:r>
              <a:rPr lang="en-IE" sz="2400" b="1" dirty="0" smtClean="0">
                <a:solidFill>
                  <a:srgbClr val="FF0000"/>
                </a:solidFill>
              </a:rPr>
              <a:t>”: </a:t>
            </a:r>
            <a:r>
              <a:rPr lang="en-IE" sz="2400" dirty="0" smtClean="0"/>
              <a:t>&lt; 5 </a:t>
            </a:r>
            <a:r>
              <a:rPr lang="en-IE" sz="2400" dirty="0"/>
              <a:t>mm and </a:t>
            </a:r>
            <a:r>
              <a:rPr lang="en-IE" sz="2400" dirty="0" smtClean="0"/>
              <a:t>not bleeding.</a:t>
            </a:r>
          </a:p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r>
              <a:rPr lang="en-IE" sz="2400" b="1" dirty="0">
                <a:solidFill>
                  <a:srgbClr val="FF0000"/>
                </a:solidFill>
              </a:rPr>
              <a:t>2. </a:t>
            </a:r>
            <a:r>
              <a:rPr lang="en-IE" sz="2400" b="1" dirty="0" smtClean="0">
                <a:solidFill>
                  <a:srgbClr val="FF0000"/>
                </a:solidFill>
              </a:rPr>
              <a:t>“</a:t>
            </a:r>
            <a:r>
              <a:rPr lang="en-IE" sz="2400" b="1" dirty="0">
                <a:solidFill>
                  <a:srgbClr val="FF0000"/>
                </a:solidFill>
              </a:rPr>
              <a:t>responding” or “partially treated” </a:t>
            </a:r>
            <a:r>
              <a:rPr lang="en-IE" sz="2400" b="1" dirty="0" smtClean="0">
                <a:solidFill>
                  <a:srgbClr val="FF0000"/>
                </a:solidFill>
              </a:rPr>
              <a:t>site</a:t>
            </a:r>
            <a:r>
              <a:rPr lang="en-IE" sz="2400" dirty="0" smtClean="0"/>
              <a:t>: one </a:t>
            </a:r>
            <a:r>
              <a:rPr lang="en-IE" sz="2400" dirty="0"/>
              <a:t>that </a:t>
            </a:r>
            <a:r>
              <a:rPr lang="en-IE" sz="2400" dirty="0" smtClean="0"/>
              <a:t>shows improvement </a:t>
            </a:r>
            <a:r>
              <a:rPr lang="en-IE" sz="2400" dirty="0"/>
              <a:t>(pocket depth reduction) from </a:t>
            </a:r>
            <a:r>
              <a:rPr lang="en-IE" sz="2400" dirty="0" smtClean="0"/>
              <a:t>baseline but </a:t>
            </a:r>
            <a:r>
              <a:rPr lang="en-IE" sz="2400" dirty="0"/>
              <a:t>that is still 5 mm or greater or still bleeds on </a:t>
            </a:r>
            <a:r>
              <a:rPr lang="en-IE" sz="2400" dirty="0" smtClean="0"/>
              <a:t>probing.</a:t>
            </a:r>
          </a:p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r>
              <a:rPr lang="en-IE" sz="2400" b="1" dirty="0">
                <a:solidFill>
                  <a:srgbClr val="FF0000"/>
                </a:solidFill>
              </a:rPr>
              <a:t>3. A “</a:t>
            </a:r>
            <a:r>
              <a:rPr lang="en-IE" sz="2400" b="1" dirty="0" err="1">
                <a:solidFill>
                  <a:srgbClr val="FF0000"/>
                </a:solidFill>
              </a:rPr>
              <a:t>nonresponding</a:t>
            </a:r>
            <a:r>
              <a:rPr lang="en-IE" sz="2400" b="1" dirty="0">
                <a:solidFill>
                  <a:srgbClr val="FF0000"/>
                </a:solidFill>
              </a:rPr>
              <a:t> </a:t>
            </a:r>
            <a:r>
              <a:rPr lang="en-IE" sz="2400" b="1" dirty="0" smtClean="0">
                <a:solidFill>
                  <a:srgbClr val="FF0000"/>
                </a:solidFill>
              </a:rPr>
              <a:t>site” </a:t>
            </a:r>
            <a:r>
              <a:rPr lang="en-IE" sz="2400" dirty="0" smtClean="0"/>
              <a:t>one </a:t>
            </a:r>
            <a:r>
              <a:rPr lang="en-IE" sz="2400" dirty="0"/>
              <a:t>that has shown </a:t>
            </a:r>
            <a:r>
              <a:rPr lang="en-IE" sz="2400" dirty="0" smtClean="0"/>
              <a:t>no improvement </a:t>
            </a:r>
            <a:r>
              <a:rPr lang="en-IE" sz="2400" dirty="0"/>
              <a:t>from baseline or </a:t>
            </a:r>
            <a:r>
              <a:rPr lang="en-IE" sz="2400" dirty="0" smtClean="0"/>
              <a:t>shows deterioration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510621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4"/>
    </mc:Choice>
    <mc:Fallback>
      <p:transition spd="slow" advTm="154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332656"/>
            <a:ext cx="7315200" cy="71596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Risk assessment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521863"/>
              </p:ext>
            </p:extLst>
          </p:nvPr>
        </p:nvGraphicFramePr>
        <p:xfrm>
          <a:off x="539552" y="2011362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own Arrow 2"/>
          <p:cNvSpPr/>
          <p:nvPr/>
        </p:nvSpPr>
        <p:spPr bwMode="auto">
          <a:xfrm>
            <a:off x="2339752" y="3140968"/>
            <a:ext cx="1008112" cy="57606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2195737" y="4865344"/>
            <a:ext cx="1152127" cy="50405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49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700808"/>
            <a:ext cx="7315200" cy="7159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GB" dirty="0" smtClean="0"/>
              <a:t>Subject risk factors</a:t>
            </a:r>
            <a:endParaRPr lang="en-GB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043608" y="1988840"/>
            <a:ext cx="7315200" cy="4267200"/>
          </a:xfrm>
        </p:spPr>
        <p:txBody>
          <a:bodyPr/>
          <a:lstStyle/>
          <a:p>
            <a:pPr eaLnBrk="1" hangingPunct="1"/>
            <a:endParaRPr lang="en-GB" sz="3200" dirty="0" smtClean="0"/>
          </a:p>
          <a:p>
            <a:pPr eaLnBrk="1" hangingPunct="1"/>
            <a:r>
              <a:rPr lang="en-GB" sz="3200" dirty="0" smtClean="0"/>
              <a:t>% sites bleeding on probing</a:t>
            </a:r>
          </a:p>
          <a:p>
            <a:pPr eaLnBrk="1" hangingPunct="1"/>
            <a:r>
              <a:rPr lang="en-GB" sz="3200" dirty="0" smtClean="0"/>
              <a:t>Prevalence of sites with PPD&gt;4mm</a:t>
            </a:r>
          </a:p>
          <a:p>
            <a:pPr eaLnBrk="1" hangingPunct="1"/>
            <a:r>
              <a:rPr lang="en-GB" sz="3200" dirty="0" smtClean="0"/>
              <a:t>Loss of teeth (excluding third molars)</a:t>
            </a:r>
          </a:p>
          <a:p>
            <a:pPr eaLnBrk="1" hangingPunct="1"/>
            <a:r>
              <a:rPr lang="en-GB" sz="3200" dirty="0" smtClean="0"/>
              <a:t>Bone loss/age</a:t>
            </a:r>
          </a:p>
          <a:p>
            <a:pPr eaLnBrk="1" hangingPunct="1"/>
            <a:r>
              <a:rPr lang="en-GB" sz="3200" dirty="0" smtClean="0"/>
              <a:t>Systemic and genetic conditions</a:t>
            </a:r>
          </a:p>
          <a:p>
            <a:pPr eaLnBrk="1" hangingPunct="1"/>
            <a:r>
              <a:rPr lang="en-GB" sz="3200" dirty="0" smtClean="0"/>
              <a:t>Environmental factors e.g. smoking</a:t>
            </a:r>
          </a:p>
          <a:p>
            <a:pPr eaLnBrk="1" hangingPunct="1">
              <a:buFont typeface="Wingdings 2" charset="2"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4643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476672"/>
            <a:ext cx="7315200" cy="715963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Risk Analysis</a:t>
            </a:r>
            <a:endParaRPr lang="en-GB" dirty="0"/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250825" y="6381750"/>
            <a:ext cx="3168650" cy="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2800" b="1" dirty="0">
                <a:solidFill>
                  <a:srgbClr val="FF0000"/>
                </a:solidFill>
              </a:rPr>
              <a:t>Lang </a:t>
            </a:r>
            <a:r>
              <a:rPr lang="en-IE" sz="2800" b="1" dirty="0" smtClean="0">
                <a:solidFill>
                  <a:srgbClr val="FF0000"/>
                </a:solidFill>
              </a:rPr>
              <a:t>&amp; </a:t>
            </a:r>
            <a:r>
              <a:rPr lang="en-IE" sz="2800" b="1" dirty="0" err="1">
                <a:solidFill>
                  <a:srgbClr val="FF0000"/>
                </a:solidFill>
              </a:rPr>
              <a:t>Tonetti</a:t>
            </a:r>
            <a:r>
              <a:rPr lang="en-IE" sz="2800" b="1" dirty="0">
                <a:solidFill>
                  <a:srgbClr val="FF0000"/>
                </a:solidFill>
              </a:rPr>
              <a:t>, 2008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fig_01.gif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31640" y="1556792"/>
            <a:ext cx="5400675" cy="4705350"/>
          </a:xfr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2873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176" y="1412776"/>
            <a:ext cx="6570819" cy="404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83768" y="332656"/>
            <a:ext cx="6426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200" b="1" dirty="0"/>
              <a:t>http://www.perio-tools.com/pra/en/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503862"/>
            <a:ext cx="6552728" cy="109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79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 descr="fig_0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317500"/>
            <a:ext cx="7137400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85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 descr="fig_0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1300"/>
            <a:ext cx="7315200" cy="63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63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476672"/>
            <a:ext cx="7315200" cy="715963"/>
          </a:xfrm>
        </p:spPr>
        <p:txBody>
          <a:bodyPr/>
          <a:lstStyle/>
          <a:p>
            <a:r>
              <a:rPr lang="en-IE" dirty="0" smtClean="0"/>
              <a:t>Oral Hygiene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060848"/>
            <a:ext cx="7315200" cy="4267200"/>
          </a:xfrm>
        </p:spPr>
        <p:txBody>
          <a:bodyPr/>
          <a:lstStyle/>
          <a:p>
            <a:r>
              <a:rPr lang="en-IE" sz="2000" dirty="0"/>
              <a:t>Full-mouth assessment of the bacterial load have a pivotal impact in the determination of the risk for disease recurrence.</a:t>
            </a:r>
          </a:p>
          <a:p>
            <a:pPr marL="0" indent="0">
              <a:buNone/>
            </a:pPr>
            <a:endParaRPr lang="en-IE" sz="2000" dirty="0" smtClean="0"/>
          </a:p>
          <a:p>
            <a:r>
              <a:rPr lang="en-IE" sz="2000" dirty="0" smtClean="0"/>
              <a:t>In </a:t>
            </a:r>
            <a:r>
              <a:rPr lang="en-IE" sz="2000" dirty="0"/>
              <a:t>a clinical set-up, a </a:t>
            </a:r>
            <a:r>
              <a:rPr lang="en-IE" sz="2000" dirty="0" smtClean="0"/>
              <a:t>plaque control </a:t>
            </a:r>
            <a:r>
              <a:rPr lang="en-IE" sz="2000" dirty="0"/>
              <a:t>record of </a:t>
            </a:r>
            <a:r>
              <a:rPr lang="en-IE" sz="2000" dirty="0">
                <a:solidFill>
                  <a:srgbClr val="FF0000"/>
                </a:solidFill>
              </a:rPr>
              <a:t>20–40%</a:t>
            </a:r>
            <a:r>
              <a:rPr lang="en-IE" sz="2000" dirty="0"/>
              <a:t> might be tolerable by </a:t>
            </a:r>
            <a:r>
              <a:rPr lang="en-IE" sz="2000" dirty="0" smtClean="0"/>
              <a:t>most </a:t>
            </a:r>
            <a:r>
              <a:rPr lang="en-IE" sz="2000" dirty="0" smtClean="0"/>
              <a:t>patients.</a:t>
            </a:r>
          </a:p>
          <a:p>
            <a:endParaRPr lang="en-IE" sz="2000" dirty="0" smtClean="0"/>
          </a:p>
          <a:p>
            <a:r>
              <a:rPr lang="en-IE" sz="2000" dirty="0" smtClean="0"/>
              <a:t>Full mouth </a:t>
            </a:r>
            <a:r>
              <a:rPr lang="en-IE" sz="2000" dirty="0"/>
              <a:t>plaque score has to be related to the host </a:t>
            </a:r>
            <a:r>
              <a:rPr lang="en-IE" sz="2000" dirty="0" smtClean="0"/>
              <a:t>response of </a:t>
            </a:r>
            <a:r>
              <a:rPr lang="en-IE" sz="2000" dirty="0"/>
              <a:t>the patient, i.e. compared to </a:t>
            </a:r>
            <a:r>
              <a:rPr lang="en-IE" sz="2000" dirty="0" smtClean="0"/>
              <a:t>inflammatory parameters.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423221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620688"/>
            <a:ext cx="7315200" cy="71596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Compliance</a:t>
            </a:r>
            <a:endParaRPr lang="en-GB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971600" y="2132856"/>
            <a:ext cx="7315200" cy="4267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GB" sz="2800" dirty="0" smtClean="0"/>
              <a:t> </a:t>
            </a:r>
            <a:r>
              <a:rPr lang="en-GB" sz="2400" dirty="0" smtClean="0"/>
              <a:t>It is </a:t>
            </a:r>
            <a:r>
              <a:rPr lang="en-GB" sz="2000" dirty="0" smtClean="0"/>
              <a:t>essential </a:t>
            </a:r>
            <a:r>
              <a:rPr lang="en-GB" sz="2000" dirty="0" smtClean="0"/>
              <a:t>that patient is aware </a:t>
            </a:r>
            <a:r>
              <a:rPr lang="en-GB" sz="2000" dirty="0" smtClean="0">
                <a:solidFill>
                  <a:srgbClr val="FF0000"/>
                </a:solidFill>
              </a:rPr>
              <a:t>prior to initial treatment </a:t>
            </a:r>
            <a:r>
              <a:rPr lang="en-GB" sz="2000" dirty="0" smtClean="0"/>
              <a:t>that they will be required to adhere to maintenance programme </a:t>
            </a:r>
            <a:r>
              <a:rPr lang="en-GB" sz="2000" u="sng" dirty="0" smtClean="0"/>
              <a:t>long term </a:t>
            </a:r>
            <a:r>
              <a:rPr lang="en-GB" sz="2000" dirty="0" smtClean="0"/>
              <a:t>(</a:t>
            </a:r>
            <a:r>
              <a:rPr lang="en-GB" sz="2000" i="1" dirty="0" smtClean="0"/>
              <a:t>cost and time commitment</a:t>
            </a:r>
            <a:r>
              <a:rPr lang="en-GB" sz="2000" dirty="0" smtClean="0"/>
              <a:t>).</a:t>
            </a:r>
            <a:endParaRPr lang="en-GB" sz="2400" u="sng" dirty="0" smtClean="0"/>
          </a:p>
          <a:p>
            <a:pPr eaLnBrk="1" hangingPunct="1">
              <a:buFont typeface="Wingdings" pitchFamily="2" charset="2"/>
              <a:buChar char="q"/>
            </a:pPr>
            <a:r>
              <a:rPr lang="en-GB" sz="2400" dirty="0" smtClean="0"/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28% </a:t>
            </a:r>
            <a:r>
              <a:rPr lang="en-GB" sz="2000" dirty="0" smtClean="0"/>
              <a:t>patients did not attend their first SPT visit. </a:t>
            </a:r>
            <a:endParaRPr lang="en-GB" sz="2000" dirty="0" smtClean="0"/>
          </a:p>
          <a:p>
            <a:pPr marL="0" indent="0" algn="r" eaLnBrk="1" hangingPunct="1">
              <a:buNone/>
            </a:pPr>
            <a:r>
              <a:rPr lang="en-GB" sz="1600" dirty="0" smtClean="0"/>
              <a:t>(</a:t>
            </a:r>
            <a:r>
              <a:rPr lang="en-GB" sz="1600" dirty="0" err="1" smtClean="0"/>
              <a:t>Ojima</a:t>
            </a:r>
            <a:r>
              <a:rPr lang="en-GB" sz="1600" dirty="0" smtClean="0"/>
              <a:t> </a:t>
            </a:r>
            <a:r>
              <a:rPr lang="en-GB" sz="1600" i="1" dirty="0" smtClean="0"/>
              <a:t>et al</a:t>
            </a:r>
            <a:r>
              <a:rPr lang="en-GB" sz="1600" dirty="0" smtClean="0"/>
              <a:t>. 2001)</a:t>
            </a:r>
          </a:p>
          <a:p>
            <a:pPr marL="0" indent="0" eaLnBrk="1" hangingPunct="1">
              <a:buNone/>
            </a:pPr>
            <a:endParaRPr lang="en-GB" sz="2000" dirty="0" smtClean="0"/>
          </a:p>
          <a:p>
            <a:pPr eaLnBrk="1" hangingPunct="1">
              <a:buFont typeface="Wingdings" pitchFamily="2" charset="2"/>
              <a:buChar char="q"/>
            </a:pP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59</a:t>
            </a:r>
            <a:r>
              <a:rPr lang="en-GB" sz="2000" dirty="0" smtClean="0">
                <a:solidFill>
                  <a:srgbClr val="FF0000"/>
                </a:solidFill>
              </a:rPr>
              <a:t>% </a:t>
            </a:r>
            <a:r>
              <a:rPr lang="en-GB" sz="2000" dirty="0" smtClean="0"/>
              <a:t>patients </a:t>
            </a:r>
            <a:r>
              <a:rPr lang="en-GB" sz="2000" u="sng" dirty="0" smtClean="0"/>
              <a:t>&lt;</a:t>
            </a:r>
            <a:r>
              <a:rPr lang="en-GB" sz="2000" dirty="0" smtClean="0"/>
              <a:t>30years old were non-compliant. </a:t>
            </a:r>
            <a:endParaRPr lang="en-GB" sz="2000" dirty="0" smtClean="0"/>
          </a:p>
          <a:p>
            <a:pPr marL="0" indent="0" algn="r" eaLnBrk="1" hangingPunct="1">
              <a:buNone/>
            </a:pPr>
            <a:r>
              <a:rPr lang="en-GB" sz="1600" dirty="0" smtClean="0"/>
              <a:t>(</a:t>
            </a:r>
            <a:r>
              <a:rPr lang="en-GB" sz="1600" dirty="0" err="1" smtClean="0"/>
              <a:t>Novaes</a:t>
            </a:r>
            <a:r>
              <a:rPr lang="en-GB" sz="1600" dirty="0" smtClean="0"/>
              <a:t> &amp; </a:t>
            </a:r>
            <a:r>
              <a:rPr lang="en-GB" sz="1600" dirty="0" err="1" smtClean="0"/>
              <a:t>Novaes</a:t>
            </a:r>
            <a:r>
              <a:rPr lang="en-GB" sz="1600" dirty="0" smtClean="0"/>
              <a:t>, 2001</a:t>
            </a:r>
            <a:r>
              <a:rPr lang="en-GB" sz="1600" dirty="0" smtClean="0"/>
              <a:t>)</a:t>
            </a:r>
          </a:p>
          <a:p>
            <a:pPr marL="0" indent="0" eaLnBrk="1" hangingPunct="1">
              <a:buNone/>
            </a:pPr>
            <a:endParaRPr lang="en-GB" sz="16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GB" sz="2000" dirty="0"/>
              <a:t>Non-compliance resulted in </a:t>
            </a:r>
            <a:r>
              <a:rPr lang="en-GB" sz="2000" dirty="0">
                <a:solidFill>
                  <a:srgbClr val="FF0000"/>
                </a:solidFill>
              </a:rPr>
              <a:t>mean annual tooth loss </a:t>
            </a:r>
            <a:r>
              <a:rPr lang="en-GB" sz="2000" u="sng" dirty="0"/>
              <a:t>similar to no treatment </a:t>
            </a:r>
            <a:r>
              <a:rPr lang="en-GB" sz="2000" dirty="0"/>
              <a:t>– </a:t>
            </a:r>
            <a:r>
              <a:rPr lang="en-GB" sz="2000" dirty="0">
                <a:solidFill>
                  <a:srgbClr val="FF0000"/>
                </a:solidFill>
              </a:rPr>
              <a:t>0.32-0.38</a:t>
            </a:r>
            <a:r>
              <a:rPr lang="en-GB" sz="2000" dirty="0" smtClean="0"/>
              <a:t>. </a:t>
            </a:r>
            <a:r>
              <a:rPr lang="en-GB" sz="1600" dirty="0" smtClean="0"/>
              <a:t>(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GB" sz="1600" dirty="0" smtClean="0"/>
              <a:t>Kocher et al. 2000)</a:t>
            </a:r>
            <a:endParaRPr lang="en-GB" sz="1600" dirty="0"/>
          </a:p>
          <a:p>
            <a:pPr eaLnBrk="1" hangingPunct="1">
              <a:buFont typeface="Wingdings" pitchFamily="2" charset="2"/>
              <a:buChar char="q"/>
            </a:pPr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220732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548680"/>
            <a:ext cx="7315200" cy="715963"/>
          </a:xfrm>
        </p:spPr>
        <p:txBody>
          <a:bodyPr/>
          <a:lstStyle/>
          <a:p>
            <a:r>
              <a:rPr lang="en-IE" dirty="0" smtClean="0"/>
              <a:t>Compliance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916832"/>
            <a:ext cx="7315200" cy="4267200"/>
          </a:xfrm>
        </p:spPr>
        <p:txBody>
          <a:bodyPr/>
          <a:lstStyle/>
          <a:p>
            <a:endParaRPr lang="en-I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642573"/>
              </p:ext>
            </p:extLst>
          </p:nvPr>
        </p:nvGraphicFramePr>
        <p:xfrm>
          <a:off x="1475656" y="1988840"/>
          <a:ext cx="6336704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648520"/>
                <a:gridCol w="16561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Authors/  </a:t>
                      </a:r>
                      <a:r>
                        <a:rPr lang="en-IE" dirty="0" err="1" smtClean="0"/>
                        <a:t>yeart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%</a:t>
                      </a:r>
                      <a:r>
                        <a:rPr lang="en-IE" baseline="0" dirty="0" smtClean="0"/>
                        <a:t> of compliant patients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Maintenance</a:t>
                      </a:r>
                      <a:r>
                        <a:rPr lang="en-IE" baseline="0" dirty="0" smtClean="0"/>
                        <a:t> period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Wilson et al. 1983</a:t>
                      </a:r>
                    </a:p>
                    <a:p>
                      <a:pPr algn="ctr"/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16%</a:t>
                      </a:r>
                      <a:r>
                        <a:rPr lang="en-IE" baseline="0" dirty="0" smtClean="0"/>
                        <a:t>  compliant</a:t>
                      </a:r>
                    </a:p>
                    <a:p>
                      <a:pPr algn="ctr" eaLnBrk="1" hangingPunct="1"/>
                      <a:r>
                        <a:rPr lang="en-GB" sz="1800" dirty="0" smtClean="0"/>
                        <a:t>34%</a:t>
                      </a:r>
                      <a:r>
                        <a:rPr lang="en-GB" sz="1800" baseline="0" dirty="0" smtClean="0"/>
                        <a:t> non </a:t>
                      </a:r>
                      <a:r>
                        <a:rPr lang="en-GB" sz="1800" dirty="0" smtClean="0"/>
                        <a:t>compliant</a:t>
                      </a:r>
                    </a:p>
                    <a:p>
                      <a:pPr algn="ctr" eaLnBrk="1" hangingPunct="1"/>
                      <a:r>
                        <a:rPr lang="en-GB" sz="1800" dirty="0" smtClean="0"/>
                        <a:t>49% erratic compliance </a:t>
                      </a:r>
                    </a:p>
                    <a:p>
                      <a:pPr algn="ctr" eaLnBrk="1" hangingPunct="1"/>
                      <a:endParaRPr lang="en-GB" sz="1800" dirty="0" smtClean="0"/>
                    </a:p>
                    <a:p>
                      <a:pPr algn="ctr"/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8 years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 smtClean="0"/>
                        <a:t>Demitriou</a:t>
                      </a:r>
                      <a:r>
                        <a:rPr lang="en-GB" sz="1800" dirty="0" smtClean="0"/>
                        <a:t> et al. 1995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27% 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14 years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err="1" smtClean="0"/>
                        <a:t>Konig</a:t>
                      </a:r>
                      <a:r>
                        <a:rPr lang="en-GB" sz="1800" dirty="0" smtClean="0"/>
                        <a:t> et al. 2001</a:t>
                      </a:r>
                    </a:p>
                    <a:p>
                      <a:pPr algn="ctr"/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25%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10 years</a:t>
                      </a:r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45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772816"/>
            <a:ext cx="7315200" cy="7159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Tooth </a:t>
            </a:r>
            <a:r>
              <a:rPr lang="en-GB" dirty="0"/>
              <a:t>level</a:t>
            </a:r>
            <a:br>
              <a:rPr lang="en-GB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GB" dirty="0" smtClean="0"/>
          </a:p>
          <a:p>
            <a:pPr lvl="0"/>
            <a:r>
              <a:rPr lang="en-GB" dirty="0" smtClean="0"/>
              <a:t>Position </a:t>
            </a:r>
            <a:r>
              <a:rPr lang="en-GB" dirty="0"/>
              <a:t>within arch</a:t>
            </a:r>
          </a:p>
          <a:p>
            <a:pPr lvl="0"/>
            <a:r>
              <a:rPr lang="en-GB" dirty="0"/>
              <a:t>Degree of furcation involvement</a:t>
            </a:r>
          </a:p>
          <a:p>
            <a:pPr lvl="0"/>
            <a:r>
              <a:rPr lang="en-GB" dirty="0"/>
              <a:t>Iatrogenic factors – overhanging restorations</a:t>
            </a:r>
          </a:p>
          <a:p>
            <a:pPr lvl="0"/>
            <a:r>
              <a:rPr lang="en-GB" dirty="0"/>
              <a:t>Residual periodontal support</a:t>
            </a:r>
          </a:p>
          <a:p>
            <a:pPr lvl="0"/>
            <a:r>
              <a:rPr lang="en-GB" dirty="0"/>
              <a:t>Mobility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0163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44824"/>
            <a:ext cx="7315200" cy="715963"/>
          </a:xfrm>
        </p:spPr>
        <p:txBody>
          <a:bodyPr/>
          <a:lstStyle/>
          <a:p>
            <a:r>
              <a:rPr lang="en-IE" dirty="0" smtClean="0">
                <a:solidFill>
                  <a:srgbClr val="FF0000"/>
                </a:solidFill>
              </a:rPr>
              <a:t>Reasons for poor response to treatment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/>
          </a:p>
          <a:p>
            <a:r>
              <a:rPr lang="en-IE" dirty="0" smtClean="0"/>
              <a:t>Incorrect initial diagnosis</a:t>
            </a:r>
          </a:p>
          <a:p>
            <a:r>
              <a:rPr lang="en-IE" dirty="0" smtClean="0"/>
              <a:t>Inadequate plaque control</a:t>
            </a:r>
          </a:p>
          <a:p>
            <a:r>
              <a:rPr lang="en-IE" dirty="0" smtClean="0"/>
              <a:t>Inadequate </a:t>
            </a:r>
            <a:r>
              <a:rPr lang="en-IE" dirty="0" err="1" smtClean="0"/>
              <a:t>subgingival</a:t>
            </a:r>
            <a:r>
              <a:rPr lang="en-IE" dirty="0" smtClean="0"/>
              <a:t> debridement</a:t>
            </a:r>
          </a:p>
          <a:p>
            <a:r>
              <a:rPr lang="en-IE" dirty="0" smtClean="0"/>
              <a:t>Smoking</a:t>
            </a:r>
          </a:p>
          <a:p>
            <a:r>
              <a:rPr lang="en-IE" dirty="0" smtClean="0"/>
              <a:t>Other factors (systemic, genetic, microbiology)</a:t>
            </a:r>
            <a:endParaRPr lang="en-I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5321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1"/>
    </mc:Choice>
    <mc:Fallback>
      <p:transition spd="slow" advTm="9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988840"/>
            <a:ext cx="7315200" cy="7159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IE" dirty="0" smtClean="0"/>
              <a:t>Site level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GB" dirty="0" smtClean="0"/>
          </a:p>
          <a:p>
            <a:pPr lvl="0"/>
            <a:r>
              <a:rPr lang="en-GB" dirty="0" smtClean="0"/>
              <a:t>Bleeding </a:t>
            </a:r>
            <a:r>
              <a:rPr lang="en-GB" dirty="0"/>
              <a:t>on probing</a:t>
            </a:r>
          </a:p>
          <a:p>
            <a:pPr lvl="0"/>
            <a:r>
              <a:rPr lang="en-GB" dirty="0"/>
              <a:t>PPD/attachment loss</a:t>
            </a:r>
          </a:p>
          <a:p>
            <a:pPr lvl="0"/>
            <a:r>
              <a:rPr lang="en-GB" dirty="0"/>
              <a:t>Suppuration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4208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Multi-level Risk Assessment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sz="2000" dirty="0" smtClean="0"/>
          </a:p>
          <a:p>
            <a:r>
              <a:rPr lang="en-IE" sz="2000" dirty="0" smtClean="0"/>
              <a:t>To </a:t>
            </a:r>
            <a:r>
              <a:rPr lang="en-IE" sz="2000" dirty="0" smtClean="0"/>
              <a:t>schedule </a:t>
            </a:r>
            <a:r>
              <a:rPr lang="en-IE" sz="2000" dirty="0"/>
              <a:t>patients for supportive periodontal </a:t>
            </a:r>
            <a:r>
              <a:rPr lang="en-IE" sz="2000" dirty="0" smtClean="0"/>
              <a:t>therapy on </a:t>
            </a:r>
            <a:r>
              <a:rPr lang="en-IE" sz="2000" dirty="0"/>
              <a:t>the basis of an individual risk evaluation for </a:t>
            </a:r>
            <a:r>
              <a:rPr lang="en-IE" sz="2000" dirty="0" smtClean="0"/>
              <a:t>recurrence of </a:t>
            </a:r>
            <a:r>
              <a:rPr lang="en-IE" sz="2000" dirty="0"/>
              <a:t>disease has been demonstrated to be</a:t>
            </a:r>
            <a:r>
              <a:rPr lang="en-IE" sz="2000" b="1" dirty="0"/>
              <a:t> </a:t>
            </a:r>
            <a:r>
              <a:rPr lang="en-IE" sz="2000" b="1" dirty="0" smtClean="0">
                <a:solidFill>
                  <a:srgbClr val="FF0000"/>
                </a:solidFill>
              </a:rPr>
              <a:t>cost </a:t>
            </a:r>
            <a:r>
              <a:rPr lang="fr-FR" sz="2000" b="1" dirty="0" smtClean="0">
                <a:solidFill>
                  <a:srgbClr val="FF0000"/>
                </a:solidFill>
              </a:rPr>
              <a:t>effective. </a:t>
            </a:r>
            <a:endParaRPr lang="fr-FR" sz="2000" b="1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fr-FR" sz="1400" dirty="0" smtClean="0">
                <a:solidFill>
                  <a:srgbClr val="247274"/>
                </a:solidFill>
              </a:rPr>
              <a:t>(</a:t>
            </a:r>
            <a:r>
              <a:rPr lang="fr-FR" sz="1400" dirty="0" err="1">
                <a:solidFill>
                  <a:srgbClr val="247274"/>
                </a:solidFill>
              </a:rPr>
              <a:t>Axelsson</a:t>
            </a:r>
            <a:r>
              <a:rPr lang="fr-FR" sz="1400" dirty="0">
                <a:solidFill>
                  <a:srgbClr val="247274"/>
                </a:solidFill>
              </a:rPr>
              <a:t> &amp; </a:t>
            </a:r>
            <a:r>
              <a:rPr lang="fr-FR" sz="1400" dirty="0" err="1">
                <a:solidFill>
                  <a:srgbClr val="247274"/>
                </a:solidFill>
              </a:rPr>
              <a:t>Lindhe</a:t>
            </a:r>
            <a:r>
              <a:rPr lang="fr-FR" sz="1400" dirty="0">
                <a:solidFill>
                  <a:srgbClr val="247274"/>
                </a:solidFill>
              </a:rPr>
              <a:t> 1981a,b; </a:t>
            </a:r>
            <a:r>
              <a:rPr lang="fr-FR" sz="1400" dirty="0" err="1">
                <a:solidFill>
                  <a:srgbClr val="247274"/>
                </a:solidFill>
              </a:rPr>
              <a:t>Axelsson</a:t>
            </a:r>
            <a:r>
              <a:rPr lang="fr-FR" sz="1400" dirty="0">
                <a:solidFill>
                  <a:srgbClr val="247274"/>
                </a:solidFill>
              </a:rPr>
              <a:t> </a:t>
            </a:r>
            <a:r>
              <a:rPr lang="fr-FR" sz="1400" i="1" dirty="0">
                <a:solidFill>
                  <a:srgbClr val="247274"/>
                </a:solidFill>
              </a:rPr>
              <a:t>et </a:t>
            </a:r>
            <a:r>
              <a:rPr lang="fr-FR" sz="1400" i="1" dirty="0" smtClean="0">
                <a:solidFill>
                  <a:srgbClr val="247274"/>
                </a:solidFill>
              </a:rPr>
              <a:t>al</a:t>
            </a:r>
            <a:r>
              <a:rPr lang="fr-FR" sz="1400" dirty="0" smtClean="0">
                <a:solidFill>
                  <a:srgbClr val="247274"/>
                </a:solidFill>
              </a:rPr>
              <a:t>.</a:t>
            </a:r>
            <a:r>
              <a:rPr lang="en-IE" sz="1400" dirty="0" smtClean="0">
                <a:solidFill>
                  <a:srgbClr val="247274"/>
                </a:solidFill>
              </a:rPr>
              <a:t>1991</a:t>
            </a:r>
            <a:r>
              <a:rPr lang="en-IE" sz="1400" dirty="0" smtClean="0">
                <a:solidFill>
                  <a:srgbClr val="247274"/>
                </a:solidFill>
              </a:rPr>
              <a:t>)</a:t>
            </a:r>
          </a:p>
          <a:p>
            <a:pPr marL="0" indent="0" algn="r">
              <a:buNone/>
            </a:pPr>
            <a:endParaRPr lang="en-IE" sz="1600" dirty="0" smtClean="0">
              <a:solidFill>
                <a:srgbClr val="247274"/>
              </a:solidFill>
            </a:endParaRPr>
          </a:p>
          <a:p>
            <a:endParaRPr lang="en-IE" sz="2000" dirty="0" smtClean="0"/>
          </a:p>
          <a:p>
            <a:r>
              <a:rPr lang="en-IE" sz="2000" dirty="0" smtClean="0"/>
              <a:t>The </a:t>
            </a:r>
            <a:r>
              <a:rPr lang="en-IE" sz="2000" dirty="0"/>
              <a:t>determination of </a:t>
            </a:r>
            <a:r>
              <a:rPr lang="en-IE" sz="2000" dirty="0" smtClean="0"/>
              <a:t>such risk </a:t>
            </a:r>
            <a:r>
              <a:rPr lang="en-IE" sz="2000" dirty="0"/>
              <a:t>level would thus </a:t>
            </a:r>
            <a:r>
              <a:rPr lang="en-IE" sz="2000" dirty="0">
                <a:solidFill>
                  <a:srgbClr val="FF0000"/>
                </a:solidFill>
              </a:rPr>
              <a:t>prevent </a:t>
            </a:r>
            <a:r>
              <a:rPr lang="en-IE" sz="2000" dirty="0" err="1">
                <a:solidFill>
                  <a:srgbClr val="FF0000"/>
                </a:solidFill>
              </a:rPr>
              <a:t>undertreatment</a:t>
            </a:r>
            <a:r>
              <a:rPr lang="en-IE" sz="2000" dirty="0"/>
              <a:t>, </a:t>
            </a:r>
            <a:r>
              <a:rPr lang="en-IE" sz="2000" dirty="0" smtClean="0"/>
              <a:t>and also </a:t>
            </a:r>
            <a:r>
              <a:rPr lang="en-IE" sz="2000" dirty="0">
                <a:solidFill>
                  <a:srgbClr val="FF0000"/>
                </a:solidFill>
              </a:rPr>
              <a:t>excessive overtreatment,</a:t>
            </a:r>
            <a:r>
              <a:rPr lang="en-IE" sz="2000" dirty="0"/>
              <a:t> during </a:t>
            </a:r>
            <a:r>
              <a:rPr lang="en-IE" sz="2000" dirty="0" smtClean="0"/>
              <a:t>SPT. </a:t>
            </a:r>
          </a:p>
          <a:p>
            <a:pPr marL="0" indent="0" algn="r">
              <a:buNone/>
            </a:pPr>
            <a:r>
              <a:rPr lang="en-IE" sz="1600" dirty="0" smtClean="0">
                <a:solidFill>
                  <a:srgbClr val="247274"/>
                </a:solidFill>
              </a:rPr>
              <a:t>(</a:t>
            </a:r>
            <a:r>
              <a:rPr lang="en-IE" sz="1600" dirty="0" err="1" smtClean="0">
                <a:solidFill>
                  <a:srgbClr val="247274"/>
                </a:solidFill>
              </a:rPr>
              <a:t>Brägger</a:t>
            </a:r>
            <a:r>
              <a:rPr lang="en-IE" sz="1600" dirty="0">
                <a:solidFill>
                  <a:srgbClr val="247274"/>
                </a:solidFill>
              </a:rPr>
              <a:t> </a:t>
            </a:r>
            <a:r>
              <a:rPr lang="en-IE" sz="1600" i="1" dirty="0" smtClean="0">
                <a:solidFill>
                  <a:srgbClr val="247274"/>
                </a:solidFill>
              </a:rPr>
              <a:t>et </a:t>
            </a:r>
            <a:r>
              <a:rPr lang="en-IE" sz="1600" i="1" dirty="0">
                <a:solidFill>
                  <a:srgbClr val="247274"/>
                </a:solidFill>
              </a:rPr>
              <a:t>al</a:t>
            </a:r>
            <a:r>
              <a:rPr lang="en-IE" sz="1600" dirty="0">
                <a:solidFill>
                  <a:srgbClr val="247274"/>
                </a:solidFill>
              </a:rPr>
              <a:t>. 1992</a:t>
            </a:r>
            <a:r>
              <a:rPr lang="en-IE" sz="1600" dirty="0" smtClean="0">
                <a:solidFill>
                  <a:srgbClr val="247274"/>
                </a:solidFill>
              </a:rPr>
              <a:t>).</a:t>
            </a:r>
            <a:endParaRPr lang="en-IE" sz="1600" dirty="0">
              <a:solidFill>
                <a:srgbClr val="247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" name="Content Placeholder 3" descr="AAP RISK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750" y="476250"/>
            <a:ext cx="6985000" cy="5764213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523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dirty="0" smtClean="0"/>
              <a:t>Risk assessment</a:t>
            </a:r>
            <a:endParaRPr lang="en-US" dirty="0"/>
          </a:p>
        </p:txBody>
      </p:sp>
      <p:pic>
        <p:nvPicPr>
          <p:cNvPr id="20483" name="Content Placeholder 3" descr="riskassess.bmp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2606" y="1557338"/>
            <a:ext cx="3645669" cy="4459287"/>
          </a:xfrm>
        </p:spPr>
      </p:pic>
      <p:sp>
        <p:nvSpPr>
          <p:cNvPr id="20484" name="Content Placeholder 6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3816746" cy="506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62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Implant Supportive Care</a:t>
            </a:r>
          </a:p>
        </p:txBody>
      </p:sp>
      <p:pic>
        <p:nvPicPr>
          <p:cNvPr id="64515" name="Content Placeholder 3" descr="fixeed hybri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05" r="-97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452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64729"/>
            <a:ext cx="4350151" cy="243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77"/>
          <a:stretch/>
        </p:blipFill>
        <p:spPr bwMode="auto">
          <a:xfrm>
            <a:off x="646021" y="1484784"/>
            <a:ext cx="2652109" cy="216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1" y="4528458"/>
            <a:ext cx="2439169" cy="236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52394"/>
            <a:ext cx="4238851" cy="331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18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548680"/>
            <a:ext cx="7315200" cy="71596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Implant maintenance</a:t>
            </a:r>
            <a:endParaRPr lang="en-GB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827584" y="1700808"/>
            <a:ext cx="7315200" cy="4267200"/>
          </a:xfrm>
        </p:spPr>
        <p:txBody>
          <a:bodyPr/>
          <a:lstStyle/>
          <a:p>
            <a:r>
              <a:rPr lang="en-GB" sz="2400" dirty="0"/>
              <a:t>Plaque control at implants is as important as at natural </a:t>
            </a:r>
            <a:r>
              <a:rPr lang="en-GB" sz="2400" dirty="0" smtClean="0"/>
              <a:t>teeth.</a:t>
            </a:r>
          </a:p>
          <a:p>
            <a:pPr marL="0" indent="0">
              <a:buNone/>
            </a:pPr>
            <a:endParaRPr lang="en-GB" sz="2400" dirty="0"/>
          </a:p>
          <a:p>
            <a:pPr eaLnBrk="1" hangingPunct="1"/>
            <a:r>
              <a:rPr lang="en-GB" sz="2400" dirty="0" smtClean="0"/>
              <a:t>Hypothesized </a:t>
            </a:r>
            <a:r>
              <a:rPr lang="en-GB" sz="2400" dirty="0" smtClean="0"/>
              <a:t>that routine instrumentation could roughen surface, enhancing potential for plaque </a:t>
            </a:r>
            <a:r>
              <a:rPr lang="en-GB" sz="2400" dirty="0" smtClean="0"/>
              <a:t>accumulation.</a:t>
            </a:r>
          </a:p>
        </p:txBody>
      </p:sp>
    </p:spTree>
    <p:extLst>
      <p:ext uri="{BB962C8B-B14F-4D97-AF65-F5344CB8AC3E}">
        <p14:creationId xmlns:p14="http://schemas.microsoft.com/office/powerpoint/2010/main" val="5863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38338"/>
            <a:ext cx="4194185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https://encrypted-tbn1.gstatic.com/images?q=tbn:ANd9GcShyyDv_vhEJ-Cm7J8jtwzyvZxIuMI_3kw6oxGG7hsHP0W6POb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10346"/>
            <a:ext cx="4070779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15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47336"/>
            <a:ext cx="3474209" cy="161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71844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30029"/>
            <a:ext cx="2592288" cy="193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23"/>
          <a:stretch/>
        </p:blipFill>
        <p:spPr bwMode="auto">
          <a:xfrm>
            <a:off x="3615564" y="4571407"/>
            <a:ext cx="3521603" cy="216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675" y="4971844"/>
            <a:ext cx="2413325" cy="174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41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315200" cy="715963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72816"/>
            <a:ext cx="7315200" cy="4267200"/>
          </a:xfrm>
        </p:spPr>
        <p:txBody>
          <a:bodyPr/>
          <a:lstStyle/>
          <a:p>
            <a:r>
              <a:rPr lang="en-IE" sz="2400" dirty="0" smtClean="0"/>
              <a:t>In general, procedures for maintenance of patients with </a:t>
            </a:r>
            <a:r>
              <a:rPr lang="en-IE" sz="2400" u="sng" dirty="0" smtClean="0"/>
              <a:t>implants are similar to those for patients with natural teeth</a:t>
            </a:r>
            <a:r>
              <a:rPr lang="en-IE" sz="2400" dirty="0" smtClean="0"/>
              <a:t>, with the following </a:t>
            </a:r>
            <a:r>
              <a:rPr lang="en-IE" sz="2400" dirty="0" smtClean="0">
                <a:solidFill>
                  <a:srgbClr val="FF0000"/>
                </a:solidFill>
              </a:rPr>
              <a:t>three differences:</a:t>
            </a:r>
          </a:p>
          <a:p>
            <a:pPr marL="0" indent="0">
              <a:buNone/>
            </a:pPr>
            <a:endParaRPr lang="en-IE" sz="2400" dirty="0" smtClean="0"/>
          </a:p>
          <a:p>
            <a:pPr lvl="1"/>
            <a:r>
              <a:rPr lang="en-IE" sz="2000" dirty="0"/>
              <a:t>S</a:t>
            </a:r>
            <a:r>
              <a:rPr lang="en-IE" sz="2000" dirty="0" smtClean="0"/>
              <a:t>pecial </a:t>
            </a:r>
            <a:r>
              <a:rPr lang="en-IE" sz="2000" dirty="0"/>
              <a:t>instrumentation that will </a:t>
            </a:r>
            <a:r>
              <a:rPr lang="en-IE" sz="2000" dirty="0">
                <a:solidFill>
                  <a:srgbClr val="FF0000"/>
                </a:solidFill>
              </a:rPr>
              <a:t>not scratch </a:t>
            </a:r>
            <a:r>
              <a:rPr lang="en-IE" sz="2000" dirty="0"/>
              <a:t>the implants are used for calculus removal on the implants</a:t>
            </a:r>
            <a:r>
              <a:rPr lang="en-IE" sz="2000" dirty="0" smtClean="0"/>
              <a:t>.</a:t>
            </a:r>
          </a:p>
          <a:p>
            <a:pPr lvl="1"/>
            <a:endParaRPr lang="en-IE" sz="2000" dirty="0" smtClean="0"/>
          </a:p>
          <a:p>
            <a:pPr lvl="1"/>
            <a:r>
              <a:rPr lang="en-IE" sz="2000" dirty="0">
                <a:solidFill>
                  <a:srgbClr val="FF0000"/>
                </a:solidFill>
              </a:rPr>
              <a:t>Acidic fluoride prophylactic </a:t>
            </a:r>
            <a:r>
              <a:rPr lang="en-IE" sz="2000" dirty="0"/>
              <a:t>agents are avoided</a:t>
            </a:r>
            <a:r>
              <a:rPr lang="en-IE" sz="2000" dirty="0" smtClean="0"/>
              <a:t>.</a:t>
            </a:r>
          </a:p>
          <a:p>
            <a:pPr lvl="1"/>
            <a:endParaRPr lang="en-IE" sz="2000" dirty="0" smtClean="0"/>
          </a:p>
          <a:p>
            <a:pPr lvl="1"/>
            <a:r>
              <a:rPr lang="en-IE" sz="2000" dirty="0">
                <a:solidFill>
                  <a:srgbClr val="FF0000"/>
                </a:solidFill>
              </a:rPr>
              <a:t>Nonabrasive </a:t>
            </a:r>
            <a:r>
              <a:rPr lang="en-IE" sz="2000" dirty="0" err="1">
                <a:solidFill>
                  <a:srgbClr val="FF0000"/>
                </a:solidFill>
              </a:rPr>
              <a:t>prophy</a:t>
            </a:r>
            <a:r>
              <a:rPr lang="en-IE" sz="2000" dirty="0">
                <a:solidFill>
                  <a:srgbClr val="FF0000"/>
                </a:solidFill>
              </a:rPr>
              <a:t> pastes </a:t>
            </a:r>
            <a:r>
              <a:rPr lang="en-IE" sz="2000" dirty="0"/>
              <a:t>are used</a:t>
            </a:r>
            <a:r>
              <a:rPr lang="en-I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661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Decision making for further treatment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492896"/>
            <a:ext cx="7537648" cy="4946848"/>
          </a:xfrm>
        </p:spPr>
        <p:txBody>
          <a:bodyPr/>
          <a:lstStyle/>
          <a:p>
            <a:pPr marL="0" indent="0">
              <a:buNone/>
            </a:pPr>
            <a:endParaRPr lang="en-IE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IE" sz="2400" dirty="0" smtClean="0">
                <a:solidFill>
                  <a:srgbClr val="FF0000"/>
                </a:solidFill>
              </a:rPr>
              <a:t>Scaling &amp; RD </a:t>
            </a:r>
            <a:r>
              <a:rPr lang="en-IE" sz="2400" dirty="0" smtClean="0"/>
              <a:t>if obvious deposits remaining, persisting site is relatively shallow, or anterior sites.</a:t>
            </a:r>
          </a:p>
          <a:p>
            <a:pPr marL="0" indent="0">
              <a:buNone/>
            </a:pPr>
            <a:endParaRPr lang="en-IE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IE" sz="2400" dirty="0" smtClean="0">
                <a:solidFill>
                  <a:srgbClr val="FF0000"/>
                </a:solidFill>
              </a:rPr>
              <a:t>Surgical approach </a:t>
            </a:r>
            <a:r>
              <a:rPr lang="en-IE" sz="2400" dirty="0" smtClean="0"/>
              <a:t>is more likely to be chosen if or deeper sites, posterior sites, </a:t>
            </a:r>
            <a:r>
              <a:rPr lang="en-IE" sz="2400" dirty="0" err="1" smtClean="0"/>
              <a:t>infrabony</a:t>
            </a:r>
            <a:r>
              <a:rPr lang="en-IE" sz="2400" dirty="0" smtClean="0"/>
              <a:t> pockets or areas inaccessible  to non-surgical </a:t>
            </a:r>
            <a:r>
              <a:rPr lang="en-IE" sz="2400" dirty="0" err="1" smtClean="0"/>
              <a:t>tx</a:t>
            </a:r>
            <a:r>
              <a:rPr lang="en-IE" sz="24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IE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IE" sz="2400" dirty="0" smtClean="0">
                <a:solidFill>
                  <a:srgbClr val="FF0000"/>
                </a:solidFill>
              </a:rPr>
              <a:t>Scaling &amp; RD </a:t>
            </a:r>
            <a:r>
              <a:rPr lang="en-IE" sz="2400" dirty="0">
                <a:solidFill>
                  <a:srgbClr val="FF0000"/>
                </a:solidFill>
              </a:rPr>
              <a:t>with antibiotics</a:t>
            </a:r>
          </a:p>
          <a:p>
            <a:pPr marL="0" indent="0">
              <a:buNone/>
            </a:pPr>
            <a:endParaRPr lang="en-IE" sz="2600" dirty="0"/>
          </a:p>
        </p:txBody>
      </p:sp>
    </p:spTree>
    <p:extLst>
      <p:ext uri="{BB962C8B-B14F-4D97-AF65-F5344CB8AC3E}">
        <p14:creationId xmlns:p14="http://schemas.microsoft.com/office/powerpoint/2010/main" val="364022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1"/>
    </mc:Choice>
    <mc:Fallback>
      <p:transition spd="slow" advTm="191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smtClean="0"/>
              <a:t>SPT essential part of periodontal treatment</a:t>
            </a:r>
          </a:p>
          <a:p>
            <a:r>
              <a:rPr lang="en-GB" sz="3200" smtClean="0"/>
              <a:t>Patient must be made aware of importance and commitment required</a:t>
            </a:r>
          </a:p>
          <a:p>
            <a:r>
              <a:rPr lang="en-GB" sz="3200" smtClean="0"/>
              <a:t>Bulk of SPT provided in general practice</a:t>
            </a:r>
          </a:p>
          <a:p>
            <a:r>
              <a:rPr lang="en-GB" sz="3200" smtClean="0"/>
              <a:t>Must be tailored to each patient</a:t>
            </a:r>
          </a:p>
        </p:txBody>
      </p:sp>
    </p:spTree>
    <p:extLst>
      <p:ext uri="{BB962C8B-B14F-4D97-AF65-F5344CB8AC3E}">
        <p14:creationId xmlns:p14="http://schemas.microsoft.com/office/powerpoint/2010/main" val="38242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  <a:p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             </a:t>
            </a:r>
            <a:r>
              <a:rPr lang="en-IE" sz="7200" b="1" dirty="0" smtClean="0"/>
              <a:t>Thank you</a:t>
            </a:r>
            <a:endParaRPr lang="en-IE" sz="7200" b="1" dirty="0"/>
          </a:p>
        </p:txBody>
      </p:sp>
      <p:pic>
        <p:nvPicPr>
          <p:cNvPr id="14338" name="Picture 2" descr="D:\Lecture\pics\12205104-september-is-maintenance-appreciation-mon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1611560"/>
            <a:ext cx="104775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3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456" y="1628800"/>
            <a:ext cx="4249728" cy="467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ame 5"/>
          <p:cNvSpPr/>
          <p:nvPr/>
        </p:nvSpPr>
        <p:spPr bwMode="auto">
          <a:xfrm>
            <a:off x="2843808" y="3933056"/>
            <a:ext cx="2952328" cy="936104"/>
          </a:xfrm>
          <a:prstGeom prst="fram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7975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4"/>
    </mc:Choice>
    <mc:Fallback>
      <p:transition spd="slow" advTm="6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934200" cy="715963"/>
          </a:xfrm>
        </p:spPr>
        <p:txBody>
          <a:bodyPr/>
          <a:lstStyle/>
          <a:p>
            <a:pPr eaLnBrk="1" hangingPunct="1"/>
            <a:r>
              <a:rPr lang="en-IE" sz="4000" b="1" dirty="0" smtClean="0">
                <a:solidFill>
                  <a:srgbClr val="247274"/>
                </a:solidFill>
              </a:rPr>
              <a:t>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0"/>
            <a:ext cx="6934200" cy="4267200"/>
          </a:xfrm>
        </p:spPr>
        <p:txBody>
          <a:bodyPr/>
          <a:lstStyle/>
          <a:p>
            <a:pPr marL="514350" indent="-514350">
              <a:buFont typeface="Trebuchet MS" pitchFamily="34" charset="0"/>
              <a:buAutoNum type="arabicPeriod"/>
            </a:pPr>
            <a:r>
              <a:rPr lang="en-US" sz="2800" dirty="0" smtClean="0"/>
              <a:t>What is </a:t>
            </a:r>
            <a:r>
              <a:rPr lang="en-US" sz="2800" dirty="0" smtClean="0"/>
              <a:t>Periodontal Maintenance Therapy (PMT)</a:t>
            </a:r>
            <a:endParaRPr lang="en-US" sz="2800" dirty="0" smtClean="0"/>
          </a:p>
          <a:p>
            <a:pPr marL="514350" indent="-514350">
              <a:buFont typeface="Trebuchet MS" pitchFamily="34" charset="0"/>
              <a:buAutoNum type="arabicPeriod"/>
            </a:pPr>
            <a:r>
              <a:rPr lang="en-US" sz="2800" dirty="0" smtClean="0"/>
              <a:t>Rationale and significance</a:t>
            </a:r>
          </a:p>
          <a:p>
            <a:pPr marL="514350" indent="-514350">
              <a:buFont typeface="Trebuchet MS" pitchFamily="34" charset="0"/>
              <a:buAutoNum type="arabicPeriod"/>
            </a:pPr>
            <a:r>
              <a:rPr lang="en-US" sz="2800" dirty="0" smtClean="0"/>
              <a:t>‘Risk analysis’</a:t>
            </a:r>
          </a:p>
          <a:p>
            <a:pPr marL="514350" indent="-514350">
              <a:buFont typeface="Trebuchet MS" pitchFamily="34" charset="0"/>
              <a:buAutoNum type="arabicPeriod"/>
            </a:pPr>
            <a:r>
              <a:rPr lang="en-US" sz="2800" dirty="0" smtClean="0"/>
              <a:t>SPT in daily practice</a:t>
            </a:r>
          </a:p>
          <a:p>
            <a:pPr marL="514350" indent="-514350">
              <a:buFont typeface="Trebuchet MS" pitchFamily="34" charset="0"/>
              <a:buAutoNum type="arabicPeriod"/>
            </a:pPr>
            <a:r>
              <a:rPr lang="en-US" sz="2800" dirty="0" smtClean="0"/>
              <a:t>SPT and Implants</a:t>
            </a:r>
          </a:p>
          <a:p>
            <a:pPr marL="514350" indent="-514350"/>
            <a:endParaRPr lang="en-US" sz="2800" dirty="0" smtClean="0"/>
          </a:p>
          <a:p>
            <a:pPr marL="514350" indent="-514350"/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IE" sz="2800" dirty="0" smtClean="0">
              <a:solidFill>
                <a:srgbClr val="247274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IE" sz="2000">
                <a:solidFill>
                  <a:schemeClr val="bg2"/>
                </a:solidFill>
                <a:latin typeface="Microsoft Sans Serif" pitchFamily="34" charset="0"/>
                <a:hlinkClick r:id="rId5"/>
              </a:rPr>
              <a:t>More Free PowerPoint Templates at SmileTemplates.com</a:t>
            </a:r>
            <a:endParaRPr lang="en-IE" sz="2000">
              <a:solidFill>
                <a:schemeClr val="bg2"/>
              </a:solidFill>
              <a:latin typeface="Microsoft Sans Serif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0"/>
    </mc:Choice>
    <mc:Fallback>
      <p:transition spd="slow" advTm="8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1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|0.2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|2.8|3|1.3|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4|0.8|0.6"/>
</p:tagLst>
</file>

<file path=ppt/theme/theme1.xml><?xml version="1.0" encoding="utf-8"?>
<a:theme xmlns:a="http://schemas.openxmlformats.org/drawingml/2006/main" name="powerpoint-template">
  <a:themeElements>
    <a:clrScheme name="powerpoint-template 4">
      <a:dk1>
        <a:srgbClr val="4D4D4D"/>
      </a:dk1>
      <a:lt1>
        <a:srgbClr val="FFFFFF"/>
      </a:lt1>
      <a:dk2>
        <a:srgbClr val="4D4D4D"/>
      </a:dk2>
      <a:lt2>
        <a:srgbClr val="247274"/>
      </a:lt2>
      <a:accent1>
        <a:srgbClr val="2D7A80"/>
      </a:accent1>
      <a:accent2>
        <a:srgbClr val="449197"/>
      </a:accent2>
      <a:accent3>
        <a:srgbClr val="FFFFFF"/>
      </a:accent3>
      <a:accent4>
        <a:srgbClr val="404040"/>
      </a:accent4>
      <a:accent5>
        <a:srgbClr val="ADBEC0"/>
      </a:accent5>
      <a:accent6>
        <a:srgbClr val="3D8388"/>
      </a:accent6>
      <a:hlink>
        <a:srgbClr val="4D9AA3"/>
      </a:hlink>
      <a:folHlink>
        <a:srgbClr val="DDDDDD"/>
      </a:folHlink>
    </a:clrScheme>
    <a:fontScheme name="powerpoint-template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 1">
        <a:dk1>
          <a:srgbClr val="4D4D4D"/>
        </a:dk1>
        <a:lt1>
          <a:srgbClr val="FFFFFF"/>
        </a:lt1>
        <a:dk2>
          <a:srgbClr val="4D4D4D"/>
        </a:dk2>
        <a:lt2>
          <a:srgbClr val="80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2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1FAA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3">
        <a:dk1>
          <a:srgbClr val="4D4D4D"/>
        </a:dk1>
        <a:lt1>
          <a:srgbClr val="FFFFFF"/>
        </a:lt1>
        <a:dk2>
          <a:srgbClr val="4D4D4D"/>
        </a:dk2>
        <a:lt2>
          <a:srgbClr val="105A5B"/>
        </a:lt2>
        <a:accent1>
          <a:srgbClr val="167C7E"/>
        </a:accent1>
        <a:accent2>
          <a:srgbClr val="1C9495"/>
        </a:accent2>
        <a:accent3>
          <a:srgbClr val="FFFFFF"/>
        </a:accent3>
        <a:accent4>
          <a:srgbClr val="404040"/>
        </a:accent4>
        <a:accent5>
          <a:srgbClr val="ABBFC0"/>
        </a:accent5>
        <a:accent6>
          <a:srgbClr val="188687"/>
        </a:accent6>
        <a:hlink>
          <a:srgbClr val="28ACB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4">
        <a:dk1>
          <a:srgbClr val="4D4D4D"/>
        </a:dk1>
        <a:lt1>
          <a:srgbClr val="FFFFFF"/>
        </a:lt1>
        <a:dk2>
          <a:srgbClr val="4D4D4D"/>
        </a:dk2>
        <a:lt2>
          <a:srgbClr val="247274"/>
        </a:lt2>
        <a:accent1>
          <a:srgbClr val="2D7A80"/>
        </a:accent1>
        <a:accent2>
          <a:srgbClr val="449197"/>
        </a:accent2>
        <a:accent3>
          <a:srgbClr val="FFFFFF"/>
        </a:accent3>
        <a:accent4>
          <a:srgbClr val="404040"/>
        </a:accent4>
        <a:accent5>
          <a:srgbClr val="ADBEC0"/>
        </a:accent5>
        <a:accent6>
          <a:srgbClr val="3D8388"/>
        </a:accent6>
        <a:hlink>
          <a:srgbClr val="4D9AA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2878</TotalTime>
  <Words>1943</Words>
  <Application>Microsoft Office PowerPoint</Application>
  <PresentationFormat>On-screen Show (4:3)</PresentationFormat>
  <Paragraphs>391</Paragraphs>
  <Slides>71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3" baseType="lpstr">
      <vt:lpstr>powerpoint-template</vt:lpstr>
      <vt:lpstr>Microsoft Excel Chart</vt:lpstr>
      <vt:lpstr>Periodontal MaintenanceTherapy (PMT)</vt:lpstr>
      <vt:lpstr>Correct sequence of periodontal treatment phases.  </vt:lpstr>
      <vt:lpstr> What we know:</vt:lpstr>
      <vt:lpstr>PowerPoint Presentation</vt:lpstr>
      <vt:lpstr> Re-evaluation</vt:lpstr>
      <vt:lpstr>Reasons for poor response to treatment</vt:lpstr>
      <vt:lpstr>Decision making for further treatment</vt:lpstr>
      <vt:lpstr>PowerPoint Presentation</vt:lpstr>
      <vt:lpstr>Overview</vt:lpstr>
      <vt:lpstr>PMT/Supportive Periodontal Therapy</vt:lpstr>
      <vt:lpstr>PowerPoint Presentation</vt:lpstr>
      <vt:lpstr>Rationale for PMT</vt:lpstr>
      <vt:lpstr>Rationale for PMT</vt:lpstr>
      <vt:lpstr>Rationale for PMT</vt:lpstr>
      <vt:lpstr>Rationale for SPT</vt:lpstr>
      <vt:lpstr>In conclusion</vt:lpstr>
      <vt:lpstr>Clinical significance of SPT</vt:lpstr>
      <vt:lpstr>Significance of SPT</vt:lpstr>
      <vt:lpstr>Hirschfeld &amp; Wasserman (1978)</vt:lpstr>
      <vt:lpstr>Axelsson and Lindhe (1981b)</vt:lpstr>
      <vt:lpstr>Axelsson and Lindhe (1981b)</vt:lpstr>
      <vt:lpstr>Plaque</vt:lpstr>
      <vt:lpstr>Probing Depth</vt:lpstr>
      <vt:lpstr>BoP</vt:lpstr>
      <vt:lpstr>Attachment Level</vt:lpstr>
      <vt:lpstr>Annual rate of tooth loss after SPT</vt:lpstr>
      <vt:lpstr>Conclusion</vt:lpstr>
      <vt:lpstr>SPT/PMT</vt:lpstr>
      <vt:lpstr>SPT in daily practice</vt:lpstr>
      <vt:lpstr>Maintenance visit</vt:lpstr>
      <vt:lpstr>Maintenance recall procedures</vt:lpstr>
      <vt:lpstr>PowerPoint Presentation</vt:lpstr>
      <vt:lpstr> Failing case can be recognized by the following:</vt:lpstr>
      <vt:lpstr>Recurrence of periodontal disease</vt:lpstr>
      <vt:lpstr>Radiographic examination</vt:lpstr>
      <vt:lpstr>PowerPoint Presentation</vt:lpstr>
      <vt:lpstr>Radiographic Examination of Recall Patients for Supportive Periodontal Treatment</vt:lpstr>
      <vt:lpstr>Identifying disease progression</vt:lpstr>
      <vt:lpstr>PowerPoint Presentation</vt:lpstr>
      <vt:lpstr>PowerPoint Presentation</vt:lpstr>
      <vt:lpstr>SPT in daily practice</vt:lpstr>
      <vt:lpstr>When?</vt:lpstr>
      <vt:lpstr>SPT in daily practice</vt:lpstr>
      <vt:lpstr>Who should provide SPT? </vt:lpstr>
      <vt:lpstr>SPT in daily practice</vt:lpstr>
      <vt:lpstr>Frequency</vt:lpstr>
      <vt:lpstr>Frequency</vt:lpstr>
      <vt:lpstr>PowerPoint Presentation</vt:lpstr>
      <vt:lpstr>Risk assessment</vt:lpstr>
      <vt:lpstr>Risk assessment</vt:lpstr>
      <vt:lpstr>Subject risk factors</vt:lpstr>
      <vt:lpstr>Risk Analysis</vt:lpstr>
      <vt:lpstr>http://www.perio-tools.com/pra/en/</vt:lpstr>
      <vt:lpstr>PowerPoint Presentation</vt:lpstr>
      <vt:lpstr>PowerPoint Presentation</vt:lpstr>
      <vt:lpstr>Oral Hygiene</vt:lpstr>
      <vt:lpstr>Compliance</vt:lpstr>
      <vt:lpstr>Compliance</vt:lpstr>
      <vt:lpstr> Tooth level </vt:lpstr>
      <vt:lpstr>Site level</vt:lpstr>
      <vt:lpstr>Multi-level Risk Assessment</vt:lpstr>
      <vt:lpstr>PowerPoint Presentation</vt:lpstr>
      <vt:lpstr>Risk assessment</vt:lpstr>
      <vt:lpstr>Implant Supportive Care</vt:lpstr>
      <vt:lpstr>PowerPoint Presentation</vt:lpstr>
      <vt:lpstr>Implant maintenance</vt:lpstr>
      <vt:lpstr>PowerPoint Presentation</vt:lpstr>
      <vt:lpstr>PowerPoint Presentation</vt:lpstr>
      <vt:lpstr>PowerPoint Presentation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Supportive Periodontal Therapy</dc:title>
  <dc:creator>Omar alkaradsheh</dc:creator>
  <cp:lastModifiedBy>Omar alkaradsheh</cp:lastModifiedBy>
  <cp:revision>77</cp:revision>
  <dcterms:created xsi:type="dcterms:W3CDTF">2012-11-20T22:55:57Z</dcterms:created>
  <dcterms:modified xsi:type="dcterms:W3CDTF">2014-09-21T08:09:27Z</dcterms:modified>
</cp:coreProperties>
</file>